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7" r:id="rId2"/>
    <p:sldId id="268" r:id="rId3"/>
    <p:sldId id="342" r:id="rId4"/>
    <p:sldId id="269" r:id="rId5"/>
    <p:sldId id="343" r:id="rId6"/>
    <p:sldId id="345" r:id="rId7"/>
    <p:sldId id="346" r:id="rId8"/>
    <p:sldId id="347" r:id="rId9"/>
    <p:sldId id="348" r:id="rId10"/>
    <p:sldId id="349" r:id="rId11"/>
    <p:sldId id="340" r:id="rId12"/>
    <p:sldId id="341" r:id="rId13"/>
    <p:sldId id="350" r:id="rId14"/>
    <p:sldId id="351" r:id="rId15"/>
    <p:sldId id="329" r:id="rId16"/>
    <p:sldId id="333" r:id="rId17"/>
    <p:sldId id="344" r:id="rId18"/>
    <p:sldId id="259" r:id="rId19"/>
    <p:sldId id="260" r:id="rId20"/>
    <p:sldId id="352" r:id="rId21"/>
    <p:sldId id="263" r:id="rId22"/>
    <p:sldId id="261" r:id="rId23"/>
    <p:sldId id="337" r:id="rId24"/>
    <p:sldId id="309" r:id="rId25"/>
    <p:sldId id="335" r:id="rId26"/>
    <p:sldId id="336" r:id="rId27"/>
    <p:sldId id="276" r:id="rId2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  <a:srgbClr val="990000"/>
    <a:srgbClr val="000000"/>
    <a:srgbClr val="FF99FF"/>
    <a:srgbClr val="0080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19" autoAdjust="0"/>
    <p:restoredTop sz="94709" autoAdjust="0"/>
  </p:normalViewPr>
  <p:slideViewPr>
    <p:cSldViewPr>
      <p:cViewPr>
        <p:scale>
          <a:sx n="70" d="100"/>
          <a:sy n="70" d="100"/>
        </p:scale>
        <p:origin x="-81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mir\My%20Documents\Downloads\Exports-(BOP)-Commodities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000"/>
            </a:pPr>
            <a:r>
              <a:rPr lang="en-US" sz="3000" dirty="0"/>
              <a:t>Pakistan Merchandise Trade </a:t>
            </a:r>
            <a:endParaRPr lang="en-US" sz="3000" dirty="0" smtClean="0"/>
          </a:p>
          <a:p>
            <a:pPr>
              <a:defRPr sz="3000"/>
            </a:pPr>
            <a:r>
              <a:rPr lang="en-US" sz="3000" dirty="0" smtClean="0"/>
              <a:t>July-March</a:t>
            </a:r>
            <a:r>
              <a:rPr lang="en-US" sz="3000" baseline="0" dirty="0" smtClean="0"/>
              <a:t> </a:t>
            </a:r>
            <a:r>
              <a:rPr lang="en-US" sz="3000" baseline="0" dirty="0"/>
              <a:t>period</a:t>
            </a:r>
            <a:endParaRPr lang="en-US" sz="3000" dirty="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2217439344547742"/>
          <c:y val="0.23940001083012943"/>
          <c:w val="0.84210469730266346"/>
          <c:h val="0.67348702368922098"/>
        </c:manualLayout>
      </c:layout>
      <c:bar3D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Export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7.7546297598137678E-2"/>
                </c:manualLayout>
              </c:layout>
              <c:showVal val="1"/>
            </c:dLbl>
            <c:dLbl>
              <c:idx val="1"/>
              <c:layout>
                <c:manualLayout>
                  <c:x val="1.4841398620684819E-3"/>
                  <c:y val="7.3464913514025093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Sheet1!$C$2:$D$2</c:f>
              <c:strCache>
                <c:ptCount val="2"/>
                <c:pt idx="0">
                  <c:v>2014-15</c:v>
                </c:pt>
                <c:pt idx="1">
                  <c:v>2013-14</c:v>
                </c:pt>
              </c:strCache>
            </c:strRef>
          </c:cat>
          <c:val>
            <c:numRef>
              <c:f>Sheet1!$C$3:$D$3</c:f>
              <c:numCache>
                <c:formatCode>General</c:formatCode>
                <c:ptCount val="2"/>
                <c:pt idx="0">
                  <c:v>17.940000000000001</c:v>
                </c:pt>
                <c:pt idx="1">
                  <c:v>19.07</c:v>
                </c:pt>
              </c:numCache>
            </c:numRef>
          </c:val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Import</c:v>
                </c:pt>
              </c:strCache>
            </c:strRef>
          </c:tx>
          <c:dLbls>
            <c:dLbl>
              <c:idx val="0"/>
              <c:layout>
                <c:manualLayout>
                  <c:x val="1.4841398620684819E-3"/>
                  <c:y val="8.3668373724306355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7.7546297598137609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Sheet1!$C$2:$D$2</c:f>
              <c:strCache>
                <c:ptCount val="2"/>
                <c:pt idx="0">
                  <c:v>2014-15</c:v>
                </c:pt>
                <c:pt idx="1">
                  <c:v>2013-14</c:v>
                </c:pt>
              </c:strCache>
            </c:strRef>
          </c:cat>
          <c:val>
            <c:numRef>
              <c:f>Sheet1!$C$4:$D$4</c:f>
              <c:numCache>
                <c:formatCode>General</c:formatCode>
                <c:ptCount val="2"/>
                <c:pt idx="0">
                  <c:v>34.049999999999997</c:v>
                </c:pt>
                <c:pt idx="1">
                  <c:v>33.03</c:v>
                </c:pt>
              </c:numCache>
            </c:numRef>
          </c:val>
        </c:ser>
        <c:shape val="box"/>
        <c:axId val="38890496"/>
        <c:axId val="38934016"/>
        <c:axId val="0"/>
      </c:bar3DChart>
      <c:catAx>
        <c:axId val="388904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38934016"/>
        <c:crosses val="autoZero"/>
        <c:auto val="1"/>
        <c:lblAlgn val="ctr"/>
        <c:lblOffset val="100"/>
      </c:catAx>
      <c:valAx>
        <c:axId val="389340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500"/>
                </a:pPr>
                <a:r>
                  <a:rPr lang="en-US" sz="1500"/>
                  <a:t>US$ billion</a:t>
                </a:r>
              </a:p>
            </c:rich>
          </c:tx>
          <c:layout>
            <c:manualLayout>
              <c:xMode val="edge"/>
              <c:yMode val="edge"/>
              <c:x val="3.3085684536139089E-2"/>
              <c:y val="0.52627712372972946"/>
            </c:manualLayout>
          </c:layout>
        </c:title>
        <c:numFmt formatCode="#,##0.00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8890496"/>
        <c:crosses val="autoZero"/>
        <c:crossBetween val="between"/>
      </c:valAx>
      <c:spPr>
        <a:solidFill>
          <a:srgbClr val="CCFFCC"/>
        </a:solidFill>
      </c:spPr>
    </c:plotArea>
    <c:legend>
      <c:legendPos val="r"/>
      <c:layout>
        <c:manualLayout>
          <c:xMode val="edge"/>
          <c:yMode val="edge"/>
          <c:x val="0.26611761282530566"/>
          <c:y val="0.16470489745201117"/>
          <c:w val="0.43623042498403375"/>
          <c:h val="7.2557367950754723E-2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</c:chart>
  <c:spPr>
    <a:solidFill>
      <a:schemeClr val="bg2">
        <a:lumMod val="90000"/>
      </a:schemeClr>
    </a:solidFill>
    <a:ln w="12700"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3000" u="sng"/>
            </a:pPr>
            <a:r>
              <a:rPr lang="en-US" sz="3000" u="sng" dirty="0"/>
              <a:t>Export Composition </a:t>
            </a:r>
            <a:r>
              <a:rPr lang="en-US" sz="3000" u="sng" dirty="0" smtClean="0"/>
              <a:t>Jul-Mar </a:t>
            </a:r>
            <a:r>
              <a:rPr lang="en-US" sz="3000" u="sng" dirty="0"/>
              <a:t>2014-15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0895443647895373"/>
          <c:y val="0.14233136233568086"/>
          <c:w val="0.60740235760300665"/>
          <c:h val="0.83988151319189674"/>
        </c:manualLayout>
      </c:layout>
      <c:doughnut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TEXTILE &amp; </a:t>
                    </a:r>
                    <a:endParaRPr lang="en-US" dirty="0" smtClean="0"/>
                  </a:p>
                  <a:p>
                    <a:r>
                      <a:rPr lang="en-US" dirty="0" smtClean="0"/>
                      <a:t>CLOTHING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57%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bg1"/>
                        </a:solidFill>
                      </a:rPr>
                      <a:t>AGRO FOOD.
</a:t>
                    </a:r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19%</a:t>
                    </a:r>
                    <a:endParaRPr lang="en-US" sz="1200" b="1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MINERAL &amp; </a:t>
                    </a:r>
                    <a:endParaRPr lang="en-US" dirty="0" smtClean="0"/>
                  </a:p>
                  <a:p>
                    <a:r>
                      <a:rPr lang="en-US" dirty="0" smtClean="0"/>
                      <a:t>METAL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0"/>
                  <c:y val="1.029375624514896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Manufacturing</a:t>
                    </a:r>
                    <a:r>
                      <a:rPr lang="en-US" sz="1200" b="1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10%</a:t>
                    </a:r>
                    <a:endParaRPr lang="en-US" sz="1200" b="1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bg1"/>
                        </a:solidFill>
                      </a:rPr>
                      <a:t>OTHER SECTORS
</a:t>
                    </a:r>
                    <a:r>
                      <a:rPr lang="en-US" sz="1200" b="1" dirty="0" smtClean="0">
                        <a:solidFill>
                          <a:schemeClr val="bg1"/>
                        </a:solidFill>
                      </a:rPr>
                      <a:t>11%</a:t>
                    </a:r>
                    <a:endParaRPr lang="en-US" sz="1200" b="1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Sheet3!$B$26:$B$30</c:f>
              <c:strCache>
                <c:ptCount val="5"/>
                <c:pt idx="0">
                  <c:v>TEXTILE &amp; CLOTHING</c:v>
                </c:pt>
                <c:pt idx="1">
                  <c:v>AGRO FOOD.</c:v>
                </c:pt>
                <c:pt idx="2">
                  <c:v>MINERAL &amp; METAL.</c:v>
                </c:pt>
                <c:pt idx="3">
                  <c:v>MANUFACTURING</c:v>
                </c:pt>
                <c:pt idx="4">
                  <c:v>OTHER SECTORS</c:v>
                </c:pt>
              </c:strCache>
            </c:strRef>
          </c:cat>
          <c:val>
            <c:numRef>
              <c:f>Sheet3!$C$26:$C$30</c:f>
              <c:numCache>
                <c:formatCode>#,##0_);[Red]\(#,##0\)</c:formatCode>
                <c:ptCount val="5"/>
                <c:pt idx="0">
                  <c:v>2169.7130000000002</c:v>
                </c:pt>
                <c:pt idx="1">
                  <c:v>569.99699999999996</c:v>
                </c:pt>
                <c:pt idx="2">
                  <c:v>199.58700000000007</c:v>
                </c:pt>
                <c:pt idx="3">
                  <c:v>433.71199999999908</c:v>
                </c:pt>
                <c:pt idx="4">
                  <c:v>467.44099999999969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SBP Export Receipt </a:t>
            </a:r>
            <a:r>
              <a:rPr lang="en-US" dirty="0" smtClean="0"/>
              <a:t>July-March </a:t>
            </a:r>
            <a:r>
              <a:rPr lang="en-US" dirty="0" smtClean="0"/>
              <a:t>2014-15</a:t>
            </a:r>
          </a:p>
          <a:p>
            <a:pPr>
              <a:defRPr/>
            </a:pPr>
            <a:r>
              <a:rPr lang="en-US" sz="1600" u="sng" dirty="0" smtClean="0"/>
              <a:t>Total Receipts</a:t>
            </a:r>
            <a:r>
              <a:rPr lang="en-US" sz="1600" u="sng" baseline="0" dirty="0" smtClean="0"/>
              <a:t> US$ </a:t>
            </a:r>
            <a:r>
              <a:rPr lang="en-US" sz="1600" u="sng" baseline="0" dirty="0" smtClean="0"/>
              <a:t>18,452 </a:t>
            </a:r>
            <a:r>
              <a:rPr lang="en-US" sz="1600" u="sng" baseline="0" dirty="0" smtClean="0"/>
              <a:t>million</a:t>
            </a:r>
            <a:endParaRPr lang="en-US" sz="1600" u="sng" dirty="0"/>
          </a:p>
        </c:rich>
      </c:tx>
      <c:layout/>
    </c:title>
    <c:view3D>
      <c:rotX val="75"/>
      <c:rotY val="92"/>
      <c:perspective val="30"/>
    </c:view3D>
    <c:plotArea>
      <c:layout>
        <c:manualLayout>
          <c:layoutTarget val="inner"/>
          <c:xMode val="edge"/>
          <c:yMode val="edge"/>
          <c:x val="7.8799476314502084E-2"/>
          <c:y val="0.1577680364831307"/>
          <c:w val="0.86341123861000957"/>
          <c:h val="0.7655840980444315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7.2563297235156934E-2"/>
                  <c:y val="-0.11941121094876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Asia</a:t>
                    </a:r>
                  </a:p>
                  <a:p>
                    <a:r>
                      <a:rPr lang="en-US" dirty="0" smtClean="0"/>
                      <a:t>$ </a:t>
                    </a:r>
                    <a:r>
                      <a:rPr lang="en-US" dirty="0" smtClean="0"/>
                      <a:t>7,869 million</a:t>
                    </a:r>
                    <a:endParaRPr lang="en-US" dirty="0" smtClean="0"/>
                  </a:p>
                  <a:p>
                    <a:r>
                      <a:rPr lang="en-US" dirty="0" smtClean="0"/>
                      <a:t>(43%)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0.16291450511055389"/>
                  <c:y val="0.1238335003193707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Europe</a:t>
                    </a:r>
                  </a:p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5,578</a:t>
                    </a:r>
                    <a:r>
                      <a:rPr lang="en-US" dirty="0" smtClean="0"/>
                      <a:t>million</a:t>
                    </a:r>
                    <a:endParaRPr lang="en-US" dirty="0" smtClean="0"/>
                  </a:p>
                  <a:p>
                    <a:r>
                      <a:rPr lang="en-US" dirty="0" smtClean="0"/>
                      <a:t>(30%)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0.10903034293326218"/>
                  <c:y val="0.1674331033757729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Americas</a:t>
                    </a:r>
                  </a:p>
                  <a:p>
                    <a:r>
                      <a:rPr lang="en-US" dirty="0" smtClean="0"/>
                      <a:t>$ </a:t>
                    </a:r>
                    <a:r>
                      <a:rPr lang="en-US" dirty="0" smtClean="0"/>
                      <a:t>3,470 </a:t>
                    </a:r>
                    <a:r>
                      <a:rPr lang="en-US" dirty="0" err="1" smtClean="0"/>
                      <a:t>millioin</a:t>
                    </a:r>
                    <a:endParaRPr lang="en-US" dirty="0" smtClean="0"/>
                  </a:p>
                  <a:p>
                    <a:r>
                      <a:rPr lang="en-US" dirty="0" smtClean="0"/>
                      <a:t>(19%)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-0.13048722562778031"/>
                  <c:y val="3.3198948067607842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 smtClean="0"/>
                      <a:t>Africa</a:t>
                    </a:r>
                  </a:p>
                  <a:p>
                    <a:r>
                      <a:rPr lang="en-US" sz="1100" b="1" dirty="0" smtClean="0"/>
                      <a:t>$ </a:t>
                    </a:r>
                    <a:r>
                      <a:rPr lang="en-US" sz="1100" b="1" dirty="0" smtClean="0"/>
                      <a:t>1,239 million</a:t>
                    </a:r>
                    <a:endParaRPr lang="en-US" sz="1100" b="1" dirty="0" smtClean="0"/>
                  </a:p>
                  <a:p>
                    <a:r>
                      <a:rPr lang="en-US" sz="1100" b="1" dirty="0" smtClean="0"/>
                      <a:t>(7%)</a:t>
                    </a:r>
                    <a:endParaRPr lang="en-US" sz="1100" b="1" dirty="0"/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1.6328360747949463E-2"/>
                  <c:y val="6.31665968457959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Oceania &amp; Other, </a:t>
                    </a:r>
                    <a:endParaRPr lang="en-US" dirty="0" smtClean="0"/>
                  </a:p>
                  <a:p>
                    <a:r>
                      <a:rPr lang="en-US" dirty="0" smtClean="0"/>
                      <a:t>$ </a:t>
                    </a:r>
                    <a:r>
                      <a:rPr lang="en-US" dirty="0" smtClean="0"/>
                      <a:t>296 </a:t>
                    </a:r>
                    <a:r>
                      <a:rPr lang="en-US" dirty="0" smtClean="0"/>
                      <a:t>million</a:t>
                    </a:r>
                  </a:p>
                  <a:p>
                    <a:r>
                      <a:rPr lang="en-US" dirty="0" smtClean="0"/>
                      <a:t>(2%)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'[Exports-(BOP)-Commodities (1).xls]Sheet2'!$B$41:$B$45</c:f>
              <c:strCache>
                <c:ptCount val="5"/>
                <c:pt idx="0">
                  <c:v>Asia</c:v>
                </c:pt>
                <c:pt idx="1">
                  <c:v>Europe</c:v>
                </c:pt>
                <c:pt idx="2">
                  <c:v>Americas</c:v>
                </c:pt>
                <c:pt idx="3">
                  <c:v>Africa</c:v>
                </c:pt>
                <c:pt idx="4">
                  <c:v>Oceania &amp; Other</c:v>
                </c:pt>
              </c:strCache>
            </c:strRef>
          </c:cat>
          <c:val>
            <c:numRef>
              <c:f>'[Exports-(BOP)-Commodities (1).xls]Sheet2'!$C$41:$C$45</c:f>
              <c:numCache>
                <c:formatCode>0</c:formatCode>
                <c:ptCount val="5"/>
                <c:pt idx="0">
                  <c:v>1841.566</c:v>
                </c:pt>
                <c:pt idx="1">
                  <c:v>1112.0160000000001</c:v>
                </c:pt>
                <c:pt idx="2">
                  <c:v>847.13</c:v>
                </c:pt>
                <c:pt idx="3">
                  <c:v>257.17700000000002</c:v>
                </c:pt>
                <c:pt idx="4">
                  <c:v>62.676000000000002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0.38147</cdr:x>
      <cdr:y>0.37703</cdr:y>
    </cdr:from>
    <cdr:to>
      <cdr:x>0.64507</cdr:x>
      <cdr:y>0.73525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3253853" y="2325806"/>
          <a:ext cx="2248469" cy="2209800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50"/>
        </a:solidFill>
        <a:ln xmlns:a="http://schemas.openxmlformats.org/drawingml/2006/main" w="25400" cap="flat" cmpd="sng" algn="ctr">
          <a:solidFill>
            <a:srgbClr val="BBE0E3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Total Export</a:t>
          </a:r>
        </a:p>
        <a:p xmlns:a="http://schemas.openxmlformats.org/drawingml/2006/main">
          <a:pPr algn="ctr"/>
          <a:r>
            <a:rPr lang="en-US" sz="2000" b="1" u="sng" dirty="0" smtClean="0"/>
            <a:t>USD </a:t>
          </a:r>
          <a:r>
            <a:rPr lang="en-US" sz="2000" b="1" u="sng" dirty="0" smtClean="0"/>
            <a:t>17,938 </a:t>
          </a:r>
          <a:r>
            <a:rPr lang="en-US" sz="1600" b="1" dirty="0" smtClean="0"/>
            <a:t>million</a:t>
          </a:r>
          <a:endParaRPr lang="en-US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D0A1149-CE4E-43A3-A256-B4CB215819E5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2A760E1-66C4-4054-AD8F-09539E75D7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2394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1F1E7-E152-4745-9CDF-D5BB94A6DC33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36D41-D197-4EB1-A14F-D396153EF7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60EC1-947F-4DFB-8E8B-CCE337944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8C9B-A036-45E7-B8C5-2C6D403B3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353A-0F0F-47DE-9A1C-F0902ADEE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2CA1-220E-46AD-9692-85F344E97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6DAE-E84D-4BBE-BCF5-17DD5D372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8B3DC-22A5-4EAC-BC5A-1FD59B9DD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7ED5-F57E-4FB4-B878-D20DCAAB6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2AA46-2C8F-4CDC-AC3C-B1E993E3D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9E97-4812-4445-A23F-844FC9778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710F3-E084-4AB6-A462-BFFE49083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FE42B-EA7D-4AF9-89F6-B28DDCDE3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8ACF4-9D4B-4FAC-AE5D-01461CA04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BABE733-3BB4-4A40-AFFA-3EFF41707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533400"/>
            <a:ext cx="7772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5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Pakistan’s Trade Statistics</a:t>
            </a:r>
            <a:endParaRPr lang="en-US" sz="4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4294967295"/>
          </p:nvPr>
        </p:nvSpPr>
        <p:spPr>
          <a:xfrm>
            <a:off x="1219200" y="2057400"/>
            <a:ext cx="6705600" cy="2819400"/>
          </a:xfrm>
        </p:spPr>
        <p:txBody>
          <a:bodyPr tIns="0"/>
          <a:lstStyle/>
          <a:p>
            <a:pPr marL="26988" indent="0" eaLnBrk="1" hangingPunct="1">
              <a:lnSpc>
                <a:spcPct val="90000"/>
              </a:lnSpc>
              <a:buFontTx/>
              <a:buNone/>
            </a:pPr>
            <a:endParaRPr lang="en-US" sz="1200" b="1" dirty="0" smtClean="0">
              <a:solidFill>
                <a:srgbClr val="320E04"/>
              </a:solidFill>
            </a:endParaRP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320E04"/>
                </a:solidFill>
              </a:rPr>
              <a:t>Monthly Review </a:t>
            </a: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320E04"/>
                </a:solidFill>
              </a:rPr>
              <a:t>(</a:t>
            </a:r>
            <a:r>
              <a:rPr lang="en-US" sz="2800" dirty="0" smtClean="0">
                <a:solidFill>
                  <a:srgbClr val="320E04"/>
                </a:solidFill>
              </a:rPr>
              <a:t>July-March </a:t>
            </a:r>
            <a:r>
              <a:rPr lang="en-US" sz="2800" dirty="0" smtClean="0">
                <a:solidFill>
                  <a:srgbClr val="320E04"/>
                </a:solidFill>
              </a:rPr>
              <a:t>2014-15)</a:t>
            </a: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320E04"/>
              </a:solidFill>
            </a:endParaRP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320E04"/>
                </a:solidFill>
              </a:rPr>
              <a:t>By</a:t>
            </a: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400" b="1" u="sng" dirty="0" err="1" smtClean="0">
                <a:solidFill>
                  <a:srgbClr val="320E04"/>
                </a:solidFill>
              </a:rPr>
              <a:t>Aamir</a:t>
            </a:r>
            <a:r>
              <a:rPr lang="en-US" sz="2400" b="1" u="sng" dirty="0" smtClean="0">
                <a:solidFill>
                  <a:srgbClr val="320E04"/>
                </a:solidFill>
              </a:rPr>
              <a:t> </a:t>
            </a:r>
            <a:r>
              <a:rPr lang="en-US" sz="2400" b="1" u="sng" dirty="0" err="1" smtClean="0">
                <a:solidFill>
                  <a:srgbClr val="320E04"/>
                </a:solidFill>
              </a:rPr>
              <a:t>Hussain</a:t>
            </a:r>
            <a:r>
              <a:rPr lang="en-US" sz="2400" b="1" u="sng" dirty="0" smtClean="0">
                <a:solidFill>
                  <a:srgbClr val="320E04"/>
                </a:solidFill>
              </a:rPr>
              <a:t> </a:t>
            </a:r>
            <a:r>
              <a:rPr lang="en-US" sz="2400" b="1" u="sng" dirty="0" err="1" smtClean="0">
                <a:solidFill>
                  <a:srgbClr val="320E04"/>
                </a:solidFill>
              </a:rPr>
              <a:t>Siddiqui</a:t>
            </a:r>
            <a:r>
              <a:rPr lang="en-US" sz="2400" b="1" u="sng" dirty="0" smtClean="0">
                <a:solidFill>
                  <a:srgbClr val="320E04"/>
                </a:solidFill>
              </a:rPr>
              <a:t>, Economist</a:t>
            </a:r>
            <a:endParaRPr lang="en-US" sz="2400" b="1" u="sng" dirty="0" smtClean="0">
              <a:solidFill>
                <a:srgbClr val="320E04"/>
              </a:solidFill>
            </a:endParaRPr>
          </a:p>
          <a:p>
            <a:pPr marL="26988" indent="0" algn="ctr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320E04"/>
                </a:solidFill>
              </a:rPr>
              <a:t>RESEARCH &amp; ANALYSIS </a:t>
            </a:r>
            <a:r>
              <a:rPr lang="en-US" sz="2000" dirty="0" smtClean="0">
                <a:solidFill>
                  <a:srgbClr val="320E04"/>
                </a:solidFill>
              </a:rPr>
              <a:t>DIRECTORATE</a:t>
            </a:r>
            <a:endParaRPr lang="en-US" sz="2000" dirty="0" smtClean="0">
              <a:solidFill>
                <a:srgbClr val="320E0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8" indent="0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320E04"/>
              </a:solidFill>
            </a:endParaRPr>
          </a:p>
          <a:p>
            <a:pPr marL="26988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320E04"/>
                </a:solidFill>
              </a:rPr>
              <a:t>22</a:t>
            </a:r>
            <a:r>
              <a:rPr lang="en-US" sz="2000" dirty="0" smtClean="0">
                <a:solidFill>
                  <a:srgbClr val="320E04"/>
                </a:solidFill>
              </a:rPr>
              <a:t>-04-2015</a:t>
            </a:r>
            <a:endParaRPr lang="en-US" sz="2000" dirty="0" smtClean="0">
              <a:solidFill>
                <a:srgbClr val="320E04"/>
              </a:solidFill>
            </a:endParaRP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996295"/>
            <a:ext cx="1371600" cy="1566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4465451"/>
              </p:ext>
            </p:extLst>
          </p:nvPr>
        </p:nvGraphicFramePr>
        <p:xfrm>
          <a:off x="136477" y="150120"/>
          <a:ext cx="8871045" cy="6208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104"/>
                <a:gridCol w="3021559"/>
                <a:gridCol w="908855"/>
                <a:gridCol w="786730"/>
                <a:gridCol w="872008"/>
                <a:gridCol w="1016686"/>
                <a:gridCol w="926376"/>
                <a:gridCol w="776727"/>
              </a:tblGrid>
              <a:tr h="212072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0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2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1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)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MINERAL &amp; METAL.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59,366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98,108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(39.49)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527,212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900,459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(41.45)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</a:rPr>
                        <a:t>i)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ONYX MANF.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639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989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(35.39)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5,848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6,313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(7.37)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</a:rPr>
                        <a:t>ii)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GEMS &amp; JEWELRY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1,228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38,390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(96.80)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10,987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320,789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(96.58)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a)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GEMS 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501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(19.32)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5,906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4,315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36.87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b)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JEWELRY 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37,769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(98.08)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5,081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316,474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(98.39)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ysClr val="windowText" lastClr="000000"/>
                          </a:solidFill>
                          <a:effectLst/>
                        </a:rPr>
                        <a:t>iii)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PETROLEUM GROUP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57,499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58,729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(2.09)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510,377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573,357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(10.98)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 )</a:t>
                      </a:r>
                      <a:endParaRPr lang="en-US" sz="1000" dirty="0" smtClean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PETROLEUM CRUDE</a:t>
                      </a:r>
                      <a:endParaRPr lang="en-US" sz="1100" dirty="0" smtClean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17,964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215,364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01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b 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PETROLEUM PRODUCTS ( EXCL.TOP NAPHTHA )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8,255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1,331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520.21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58,698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48,252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21.65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9,924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1,259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688.24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65,372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50,382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29.75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831.82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1,057.19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(21.32)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897.91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957.72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(6.25)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c 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PETROLEUM TOP NAPHTHA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31,280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57,398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(45.50)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236,309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525,069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(54.99)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45,650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67,343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(32.21)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259,150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629,065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(58.80)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685.21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852.32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(19.61)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911.86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834.68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9.25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SOLID FUELS ( COAL )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(83.33)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261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(80.84)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00" marR="5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120.00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137.93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(13.00)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0" y="6469038"/>
            <a:ext cx="4114800" cy="3889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666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3355746"/>
              </p:ext>
            </p:extLst>
          </p:nvPr>
        </p:nvGraphicFramePr>
        <p:xfrm>
          <a:off x="122830" y="81883"/>
          <a:ext cx="8939282" cy="6295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827"/>
                <a:gridCol w="3286635"/>
                <a:gridCol w="840767"/>
                <a:gridCol w="840767"/>
                <a:gridCol w="840767"/>
                <a:gridCol w="917200"/>
                <a:gridCol w="917200"/>
                <a:gridCol w="884119"/>
              </a:tblGrid>
              <a:tr h="231607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VALUE IN '000' $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60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NO.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 O M </a:t>
                      </a:r>
                      <a:r>
                        <a:rPr lang="en-US" sz="1250" b="1" dirty="0" err="1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</a:t>
                      </a: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O D I T I E S 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 )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ENGINEERING GOODS &amp; OTHER MANF. GROUP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172,436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226,610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(23.91)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1,761,090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2,057,129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(14.39)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i)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MACHINERY &amp; TRANSPORT EQUIPMENTS</a:t>
                      </a:r>
                      <a:endParaRPr lang="en-US" sz="1200" b="1" u="sng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18,132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22,518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(19.48)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171,703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230,480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(25.50)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ELECTRIC FANS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4,442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5,192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(14.45)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23,928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23,646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1.19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TRANSPORT EQUIPMENT/ AUTO PARTS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424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78.54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8,409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9,130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(7.90)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AUTO PARTS &amp; ACCESSORIES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1,022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2,559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(60.06)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14,867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17,606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(15.56)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ELECTRICAL MACHINERY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4,049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5,168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(21.65)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48,370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59,104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(18.16)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MACHINERY FOR PARTICULAR INDUSTRIES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2,909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2,287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27.20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24,565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25,840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(4.93)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 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MACHINERY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4,953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6,888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(28.09)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51,564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95,154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(45.81)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SURGICAL INSTRUMENTS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30,837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31,725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(2.80)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253,969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254,868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(0.35)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CUTLERY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6,869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7,608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(9.71)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63,779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65,165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(2.13)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iv)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SPORTS GOODS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29,029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35,298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(17.76)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237,644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249,246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(4.65)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v)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CHEMICAL &amp; ITS PRODUCTS</a:t>
                      </a:r>
                      <a:endParaRPr lang="en-US" sz="1250" b="1" u="sng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62,127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86,171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(27.90)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675,794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876,657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(22.91)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FERTILIZER MANUFACTURED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PLASTIC MATERIALS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28,322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39,371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(28.06)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206,017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277,310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(25.71)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PHARMACEUTICAL PRODUCTS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17,600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19,031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(7.52)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156,685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131,917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18.78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d)</a:t>
                      </a:r>
                      <a:endParaRPr lang="en-US" sz="125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CHEMICALS</a:t>
                      </a: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16,205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27,769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(41.64)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313,092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467,430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(33.02)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HANDICRAFTS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3,796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696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445.40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FURNITURE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452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452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5,365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5,254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2.11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viii)</a:t>
                      </a:r>
                      <a:endParaRPr lang="en-US" sz="125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CEMENT</a:t>
                      </a:r>
                      <a:endParaRPr lang="en-US" sz="125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63936" marR="639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24,990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42,804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(41.62)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349,040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374,763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(6.86)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50743" y="6503157"/>
            <a:ext cx="4953000" cy="3206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572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3095876"/>
              </p:ext>
            </p:extLst>
          </p:nvPr>
        </p:nvGraphicFramePr>
        <p:xfrm>
          <a:off x="109183" y="122813"/>
          <a:ext cx="8898339" cy="6332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484"/>
                <a:gridCol w="2891165"/>
                <a:gridCol w="989083"/>
                <a:gridCol w="989083"/>
                <a:gridCol w="836916"/>
                <a:gridCol w="1065166"/>
                <a:gridCol w="1008808"/>
                <a:gridCol w="770634"/>
              </a:tblGrid>
              <a:tr h="272957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VALUE IN '000' $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95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NO.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 O M </a:t>
                      </a:r>
                      <a:r>
                        <a:rPr lang="en-US" sz="1200" b="1" dirty="0" err="1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O D I T I E S 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59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SECTORS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Arial"/>
                          <a:ea typeface="Times New Roman"/>
                          <a:cs typeface="Times New Roman"/>
                        </a:rPr>
                        <a:t>191,704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223,107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(14.08)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1,942,260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2,082,625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(6.74)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 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TANNED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41,342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52,844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(21.77)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366,600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388,146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(5.55)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1,679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2,690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(37.57)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16,429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21,008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(21.79)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24.62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19.64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25.31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22.31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18.48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20.77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GARMENTS/ MANF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42,817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45,453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(5.80)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455,783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476,265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(4.30)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GARMENTS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24,627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25,553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(3.62)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282,660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312,791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(9.63)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GLOVES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17,404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18,588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(6.37)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163,531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152,033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7.56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MANF.N.S.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786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1,312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(40.09)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9,592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11,441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(16.16)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iii)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FOOTWEAR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9,140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9,917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(7.84)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98,723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85,256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15.80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LEATHER FOOTWEAR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7,184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8,245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(12.87)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84,958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71,330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19.11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CANVAS FOOTWEAR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(91.53)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293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198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47.98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OTHER FOOTWEAR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1,946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1,554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25.23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13,472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13,728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(1.86)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CARPETS &amp; RUGS MATS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9,562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9,396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1.77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92,902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97,280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(4.50)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c)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ALL OTHER </a:t>
                      </a:r>
                      <a:endParaRPr lang="en-US" sz="1200" b="1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88,843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105,497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(15.79)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928,252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1,035,678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(10.37)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TOTAL</a:t>
                      </a:r>
                      <a:endParaRPr lang="en-US" sz="1200" b="1" u="sng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50746" marR="507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/>
                          <a:ea typeface="Times New Roman"/>
                          <a:cs typeface="Times New Roman"/>
                        </a:rPr>
                        <a:t>1,931,540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/>
                          <a:ea typeface="Times New Roman"/>
                          <a:cs typeface="Times New Roman"/>
                        </a:rPr>
                        <a:t>2,231,539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(13.44)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/>
                          <a:ea typeface="Times New Roman"/>
                          <a:cs typeface="Times New Roman"/>
                        </a:rPr>
                        <a:t>17,930,897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/>
                          <a:ea typeface="Times New Roman"/>
                          <a:cs typeface="Times New Roman"/>
                        </a:rPr>
                        <a:t>19,072,164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(5.98)</a:t>
                      </a:r>
                      <a:endParaRPr lang="en-U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14600" y="6473825"/>
            <a:ext cx="4724400" cy="307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808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8905" y="85290"/>
          <a:ext cx="8985912" cy="6391709"/>
        </p:xfrm>
        <a:graphic>
          <a:graphicData uri="http://schemas.openxmlformats.org/drawingml/2006/table">
            <a:tbl>
              <a:tblPr/>
              <a:tblGrid>
                <a:gridCol w="1221236"/>
                <a:gridCol w="4126364"/>
                <a:gridCol w="1221236"/>
                <a:gridCol w="1221236"/>
                <a:gridCol w="1195840"/>
              </a:tblGrid>
              <a:tr h="220101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INCREASING</a:t>
                      </a: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TREND OF SELECTED COMMODITIES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202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DURING 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JULY-FMARCH 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2014-15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VALUE</a:t>
                      </a:r>
                      <a:r>
                        <a:rPr lang="en-US" sz="12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 US$ THOUSAND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S.NO.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 O M </a:t>
                      </a:r>
                      <a:r>
                        <a:rPr lang="en-US" sz="12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O D I T I E 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2014-15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2013-14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CHANGE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A 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TEXTILE &amp; CLOTHING ETC.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4,415,340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4,100,330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7.68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KNITWEAR ( HOSIERY 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1,791,789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1,666,143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7.54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READYMADE GARMENTS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1,548,282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1,426,826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8.51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TOWELS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579,588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569,614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1.75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OTHERS TEXTILE PROD./ MATERIAL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350,137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341,978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2.39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TENTS AND CANVAS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105,614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58,028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82.01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YARN OTHER THAN COTTON YARN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33,682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31,640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6.45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COTTON CARDED OR COMBED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6,248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6,101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2.41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B 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AGRO FOOD.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228,639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216,117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5.79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MEAT PREPARATIONS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182,026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176,791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2.96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SPICES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46,613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39,326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18.53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D 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ENGINEERING GOODS &amp; OTHER MANF. GROUP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9,161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5,950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53.97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HANDICRAFTS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3,796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696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445.40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FURNITURE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5,365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5,254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2.11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I 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latin typeface="Arial"/>
                          <a:ea typeface="Times New Roman"/>
                          <a:cs typeface="Times New Roman"/>
                        </a:rPr>
                        <a:t>LEATHER SECTOR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248,489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223,363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11.25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LEATHER GLOVES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163,531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152,033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7.56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LEATHER FOOTWEAR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84,958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71,330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19.11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II)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CANVAS FOOTWEAR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293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198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47.98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SUB TOTAL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4,901,922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4,545,958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7.83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90800" y="6461125"/>
            <a:ext cx="4114800" cy="3206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7423" y="109169"/>
          <a:ext cx="8830099" cy="6634099"/>
        </p:xfrm>
        <a:graphic>
          <a:graphicData uri="http://schemas.openxmlformats.org/drawingml/2006/table">
            <a:tbl>
              <a:tblPr/>
              <a:tblGrid>
                <a:gridCol w="1194177"/>
                <a:gridCol w="4460365"/>
                <a:gridCol w="1106891"/>
                <a:gridCol w="1106891"/>
                <a:gridCol w="961775"/>
              </a:tblGrid>
              <a:tr h="184297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DECREASING </a:t>
                      </a: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TREND OF SELECTED 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COMMODITIES: DURING JULY- 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MARCH 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2014-15</a:t>
                      </a:r>
                      <a:endParaRPr lang="en-US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297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VALUE </a:t>
                      </a: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US4 THOUSAND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73" marR="222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S.NO.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 O M </a:t>
                      </a:r>
                      <a:r>
                        <a:rPr lang="en-US" sz="12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O D I T I E 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2014-15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2013-14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CHANGE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802" marR="4680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A 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TEXTILE &amp; CLOTHING ETC.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5,792,199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6,269,550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(7.61)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COTTON FABRICS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1,859,722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2,128,216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(12.62)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BED WARE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1,569,602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1,608,247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(2.40)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COTTON YARN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1,460,791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1,578,919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(7.48)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MADE-UPS ( EXCL.TOWELS &amp; BED WARE)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485,761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488,021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(0.46)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ART SILK &amp; SYNTH TEX.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274,292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284,191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(3.48)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RAW COTTON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142,031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181,956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(21.94)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B 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AGRO FOOD.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3,264,157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3,445,954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(5.28)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RICE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1,569,710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1,667,043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(5.84)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ALL OTHER FOOD ITEMS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571,779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572,052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(0.05)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FRUITS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377,878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380,211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(0.61)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FISH &amp; FISH PREPARATIONS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253,625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254,728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(0.43)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SUGAR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207,904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236,759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(12.19)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VEGETABLES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160,549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165,684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(3.10)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OIL SEEDS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59,362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72,756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(18.41)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GUAR &amp; GUAR PRODUCTS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45,782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52,186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(12.27)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TOBACCO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9,248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12,403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(25.44)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MOLASSES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6,646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22,304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(70.20)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WHEAT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1,674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7,008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(76.11)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LEGUMINOUS VEGETABLES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2,820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C 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MINERAL &amp; METAL.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527,212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900,459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(41.45)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PETROLEUM GROUP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510,377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573,357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(10.98)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GEMS &amp; JEWELRY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10,987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320,789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(96.58)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ONYX MANF.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5,848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6,313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(7.37)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D 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>
                          <a:latin typeface="Arial"/>
                          <a:ea typeface="Times New Roman"/>
                          <a:cs typeface="Times New Roman"/>
                        </a:rPr>
                        <a:t>ENGINEERING GOODS &amp; OTHER MANF. GROUP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1,751,929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latin typeface="Arial"/>
                          <a:ea typeface="Times New Roman"/>
                          <a:cs typeface="Times New Roman"/>
                        </a:rPr>
                        <a:t>2,051,179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(14.59)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CHEMICAL &amp; ITS PRODUCTS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675,794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876,657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(22.91)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CEMENT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349,040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374,763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(6.86)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SURGICAL INSTRUMENTS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253,969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254,868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(0.35)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SPORTS GOODS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237,644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249,246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(4.65)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0065902"/>
              </p:ext>
            </p:extLst>
          </p:nvPr>
        </p:nvGraphicFramePr>
        <p:xfrm>
          <a:off x="61415" y="130246"/>
          <a:ext cx="8993872" cy="6598101"/>
        </p:xfrm>
        <a:graphic>
          <a:graphicData uri="http://schemas.openxmlformats.org/drawingml/2006/table">
            <a:tbl>
              <a:tblPr/>
              <a:tblGrid>
                <a:gridCol w="354269"/>
                <a:gridCol w="3096340"/>
                <a:gridCol w="1066800"/>
                <a:gridCol w="350939"/>
                <a:gridCol w="563461"/>
                <a:gridCol w="990600"/>
                <a:gridCol w="914400"/>
                <a:gridCol w="891384"/>
                <a:gridCol w="765679"/>
              </a:tblGrid>
              <a:tr h="35223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IMPORT OF SELECTED COMMODITIES IN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February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&amp; 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VALUES IN US$ thousand</a:t>
                      </a: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SL. No.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COMMODITIES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71">
                <a:tc v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34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G R A N D      T O T A L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3,488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3,627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-3.83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33,998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33,032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2.92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34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FOOD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3,868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3,105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24.60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MACHINERY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28.68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5,448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4,638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17.48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TRANSPORT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1,923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1,620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18.69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PETROLEUM GROUP   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-28.69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8,890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10,941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-18.74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 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TEXTILE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-18.74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1,877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1,999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-6.10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AGRICULTURAL AND OTHER CHEMICALS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1.36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5,519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4,958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11.31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METAL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-5.10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2,666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2,201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21.09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H.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MISCELLANEOUS GROUP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5.30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649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17.18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20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ALL OTHERS ITEMS</a:t>
                      </a:r>
                    </a:p>
                  </a:txBody>
                  <a:tcPr marL="9039" marR="9039" marT="9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378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-4.06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3,045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2,921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4.25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2633932"/>
              </p:ext>
            </p:extLst>
          </p:nvPr>
        </p:nvGraphicFramePr>
        <p:xfrm>
          <a:off x="228599" y="245655"/>
          <a:ext cx="8724330" cy="6078944"/>
        </p:xfrm>
        <a:graphic>
          <a:graphicData uri="http://schemas.openxmlformats.org/drawingml/2006/table">
            <a:tbl>
              <a:tblPr/>
              <a:tblGrid>
                <a:gridCol w="3741858"/>
                <a:gridCol w="1660824"/>
                <a:gridCol w="1660824"/>
                <a:gridCol w="1660824"/>
              </a:tblGrid>
              <a:tr h="56019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500" b="1" i="0" u="sng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SBP</a:t>
                      </a:r>
                      <a:r>
                        <a:rPr lang="en-US" sz="25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EXPORT RECEIPTS BY COUNTRY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(Thousand US Dollar)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CONTINENT</a:t>
                      </a:r>
                      <a:r>
                        <a:rPr lang="en-US" sz="25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/ REGION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 vMerge="1">
                  <a:txBody>
                    <a:bodyPr/>
                    <a:lstStyle/>
                    <a:p>
                      <a:pPr algn="l" fontAlgn="b"/>
                      <a:endParaRPr lang="en-US" sz="2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0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Total 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received</a:t>
                      </a:r>
                      <a:r>
                        <a:rPr lang="en-US" sz="20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through Banks)</a:t>
                      </a:r>
                      <a:endParaRPr lang="en-US" sz="2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18,451,950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18,311,809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Asia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7,869,066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8,152,547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Europe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5,577,509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5,105,269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Americas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3,470,032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3,517,255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Africa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1,239,441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1,272,413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Oceania &amp; Others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295,903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264,326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38400" y="6381750"/>
            <a:ext cx="43434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609947"/>
              </p:ext>
            </p:extLst>
          </p:nvPr>
        </p:nvGraphicFramePr>
        <p:xfrm>
          <a:off x="232012" y="232012"/>
          <a:ext cx="8570793" cy="627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by: Aamir Hussain Siddiqui, Economist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2024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927754"/>
              </p:ext>
            </p:extLst>
          </p:nvPr>
        </p:nvGraphicFramePr>
        <p:xfrm>
          <a:off x="109182" y="136525"/>
          <a:ext cx="8934611" cy="6188081"/>
        </p:xfrm>
        <a:graphic>
          <a:graphicData uri="http://schemas.openxmlformats.org/drawingml/2006/table">
            <a:tbl>
              <a:tblPr/>
              <a:tblGrid>
                <a:gridCol w="1136378"/>
                <a:gridCol w="3301204"/>
                <a:gridCol w="1519829"/>
                <a:gridCol w="1671812"/>
                <a:gridCol w="1305388"/>
              </a:tblGrid>
              <a:tr h="4072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 RECEIPTS BY TOP 10 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2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(Thousand US Dollar)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27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Total  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(received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through Banks)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18,451,950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18,311,809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U. S. A.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2,923,929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2,934,039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1,694,056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2,025,500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Afghanistan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1,241,510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760,339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U. K.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1,225,676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1,156,965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U. A. 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939,140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1,315,986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Germany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916,408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857,460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583,154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461,363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Italy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565,377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484,594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Bangladesh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522,596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553,577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2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Netherlands (Holland)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437,405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381,677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414447"/>
            <a:ext cx="4038600" cy="30702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9512945"/>
              </p:ext>
            </p:extLst>
          </p:nvPr>
        </p:nvGraphicFramePr>
        <p:xfrm>
          <a:off x="68240" y="109538"/>
          <a:ext cx="8963026" cy="6138860"/>
        </p:xfrm>
        <a:graphic>
          <a:graphicData uri="http://schemas.openxmlformats.org/drawingml/2006/table">
            <a:tbl>
              <a:tblPr/>
              <a:tblGrid>
                <a:gridCol w="831539"/>
                <a:gridCol w="2967953"/>
                <a:gridCol w="1898146"/>
                <a:gridCol w="1899745"/>
                <a:gridCol w="1365643"/>
              </a:tblGrid>
              <a:tr h="43849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ASIAN COUNTRIES (Thousand $)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49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Asian Countries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7,869,066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8,152,547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1,694,056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2,025,500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Afghanistan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1,241,510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760,339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U. A. 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939,140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1,315,986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Bangladesh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522,596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553,577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Singapore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409,133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288,447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Saudi Arabia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349,035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363,820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Hong Kong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307,238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367,669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296,691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306,119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Turkey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255,845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281,522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-9.12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1,694,056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2,025,500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65529" y="6373503"/>
            <a:ext cx="4517408" cy="34797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2889250" y="909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2895600" y="11795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895600" y="11795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486"/>
          <p:cNvSpPr>
            <a:spLocks noChangeShapeType="1"/>
          </p:cNvSpPr>
          <p:nvPr/>
        </p:nvSpPr>
        <p:spPr bwMode="auto">
          <a:xfrm>
            <a:off x="2743200" y="1252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7434" y="304801"/>
          <a:ext cx="8747964" cy="6067720"/>
        </p:xfrm>
        <a:graphic>
          <a:graphicData uri="http://schemas.openxmlformats.org/drawingml/2006/table">
            <a:tbl>
              <a:tblPr/>
              <a:tblGrid>
                <a:gridCol w="1154668"/>
                <a:gridCol w="828349"/>
                <a:gridCol w="828349"/>
                <a:gridCol w="828349"/>
                <a:gridCol w="828349"/>
                <a:gridCol w="934029"/>
                <a:gridCol w="831273"/>
                <a:gridCol w="858982"/>
                <a:gridCol w="845127"/>
                <a:gridCol w="810489"/>
              </a:tblGrid>
              <a:tr h="47833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Pakistan’s Trade Performance [Million USD]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64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MARCH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PERIOD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5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7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%age  Growth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%age  Growth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%age  Growth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1,923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2,095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-8.18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3,814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-11.80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-1,434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-1,719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-16.58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August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1,902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1,983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4,718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3,572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-2,807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-1,589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76.65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September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2,175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2,617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-16.90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4561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3,791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20.31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-2380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-1,174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102.73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October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1,951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4,226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3,281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30.02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-2,275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1,417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62.95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November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1,958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1,796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9.00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3,630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3,651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-0.58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-1,664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-1,855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-10.30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December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2,149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2,261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-4.97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3,859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3,561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8.37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-1,703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-1,300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31.00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January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2,064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2,061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3,063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4,137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-25.96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-999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-2,076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-51.88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February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1,884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2,163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-12.92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3,323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3,579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-7.62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-1,439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-1,434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1,932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2,232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-13.42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3,518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3,627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-301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-1,586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-1,395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13.69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6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Jul-Mar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17,938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19,072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-5.95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34,050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33,032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3.08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-16,113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-13,960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16.42</a:t>
                      </a: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71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Values in US$ Million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1371">
                <a:tc gridSpan="10"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Pakistan Bureau of Statistics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476999"/>
            <a:ext cx="4876800" cy="2444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3480801"/>
              </p:ext>
            </p:extLst>
          </p:nvPr>
        </p:nvGraphicFramePr>
        <p:xfrm>
          <a:off x="122238" y="122238"/>
          <a:ext cx="8971658" cy="6126166"/>
        </p:xfrm>
        <a:graphic>
          <a:graphicData uri="http://schemas.openxmlformats.org/drawingml/2006/table">
            <a:tbl>
              <a:tblPr/>
              <a:tblGrid>
                <a:gridCol w="831418"/>
                <a:gridCol w="3581003"/>
                <a:gridCol w="1643687"/>
                <a:gridCol w="1642092"/>
                <a:gridCol w="1273458"/>
              </a:tblGrid>
              <a:tr h="67602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EUROPEAN COUNTRIES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(Thousand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US$)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70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5,577,509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5,105,269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U. K.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1,225,676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1,156,965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916,408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857,460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Spain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583,154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461,363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565,377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484,594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Netherlands (Holland)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437,405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381,677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Belgium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392,458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338,700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391,286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389,892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Russian Federation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149,031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158,108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-5.74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Portugal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Sweden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29051" y="6400799"/>
            <a:ext cx="4872249" cy="3206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1637687"/>
              </p:ext>
            </p:extLst>
          </p:nvPr>
        </p:nvGraphicFramePr>
        <p:xfrm>
          <a:off x="150813" y="163514"/>
          <a:ext cx="8856662" cy="6087158"/>
        </p:xfrm>
        <a:graphic>
          <a:graphicData uri="http://schemas.openxmlformats.org/drawingml/2006/table">
            <a:tbl>
              <a:tblPr/>
              <a:tblGrid>
                <a:gridCol w="828675"/>
                <a:gridCol w="3571875"/>
                <a:gridCol w="1639887"/>
                <a:gridCol w="1638300"/>
                <a:gridCol w="1177925"/>
              </a:tblGrid>
              <a:tr h="7429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AMERICAN COUNTRIES (Thousand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US$)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09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0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/>
                          <a:cs typeface="Times New Roman" pitchFamily="18" charset="0"/>
                        </a:rPr>
                        <a:t>TOTAL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3,470,032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3,517,255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U. S. 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2,923,929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2,934,039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-0.34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179,179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192,458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-6.90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Mexico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57,718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64,764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-10.88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Brazil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46,630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65,233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-28.52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Colombia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36,415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37,628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-3.22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Argentina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32,528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39,854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-18.38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Paraguay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Ecuador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15653" y="6441744"/>
            <a:ext cx="4599295" cy="2387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1194312"/>
              </p:ext>
            </p:extLst>
          </p:nvPr>
        </p:nvGraphicFramePr>
        <p:xfrm>
          <a:off x="109538" y="177801"/>
          <a:ext cx="8885237" cy="6146806"/>
        </p:xfrm>
        <a:graphic>
          <a:graphicData uri="http://schemas.openxmlformats.org/drawingml/2006/table">
            <a:tbl>
              <a:tblPr/>
              <a:tblGrid>
                <a:gridCol w="712787"/>
                <a:gridCol w="3635375"/>
                <a:gridCol w="1668463"/>
                <a:gridCol w="1668462"/>
                <a:gridCol w="1200150"/>
              </a:tblGrid>
              <a:tr h="74993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SBP EXPORTS RECEIPTS BY TOP AFRICAN COUNTRIES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(thousand $)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14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Countries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1,239,441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1,272,413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-2.59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196,485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227,149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-13.50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Egypt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110,491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110,641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-0.14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Mozambique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Tanzania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75,785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82,788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-8.46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Madagascar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54,147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93,021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-41.79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Nigeria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Uganda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31,959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25,048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Ivory Coast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29,951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Sudan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29,476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32,556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Times New Roman"/>
                        </a:rPr>
                        <a:t>-9.46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1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Mauritius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27,723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30,000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-7.59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476999"/>
            <a:ext cx="4648200" cy="2444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063689"/>
              </p:ext>
            </p:extLst>
          </p:nvPr>
        </p:nvGraphicFramePr>
        <p:xfrm>
          <a:off x="95533" y="54581"/>
          <a:ext cx="8884693" cy="6658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7883"/>
                <a:gridCol w="768405"/>
                <a:gridCol w="768405"/>
              </a:tblGrid>
              <a:tr h="22634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 AND IMPORTS OF </a:t>
                      </a:r>
                      <a:r>
                        <a:rPr lang="en-US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SERVICES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032"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million US$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0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r>
                        <a:rPr lang="en-US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10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Exports of Services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Manufacturing services on physical inputs owned by others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Maintenance and repair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Transport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Travel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Construction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Insurance and pension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Financial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Charges for the use of intellectual property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Telecommunications, computer, and information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Other business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Personal, cultural, and recreational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Government goods and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 which: Logistic Support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5367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Imports of Services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6,028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1952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Manufacturing services on physical inputs owned by others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Maintenance and repair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Transport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2,848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Travel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Construction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Insurance and pension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Financial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Charges for the use of intellectual property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Telecommunications, computer, and information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Other business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Personal, cultural, and recreational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Government goods and services n.i.e.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2928" marR="5610" marT="56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5877393"/>
              </p:ext>
            </p:extLst>
          </p:nvPr>
        </p:nvGraphicFramePr>
        <p:xfrm>
          <a:off x="122831" y="164793"/>
          <a:ext cx="8871044" cy="6208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969"/>
                <a:gridCol w="2682308"/>
                <a:gridCol w="967074"/>
                <a:gridCol w="864787"/>
                <a:gridCol w="1041464"/>
                <a:gridCol w="1041464"/>
                <a:gridCol w="855489"/>
                <a:gridCol w="855489"/>
              </a:tblGrid>
              <a:tr h="2097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FOREIGN DIRECT INVESTMENT IN PAKISTAN-BY SECTOR</a:t>
                      </a:r>
                      <a:endParaRPr lang="en-US" sz="1400" b="1" i="0" u="sng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02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(Million US $)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6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Sr.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r>
                        <a:rPr lang="en-US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FY15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</a:t>
                      </a:r>
                      <a:r>
                        <a:rPr lang="en-US" sz="1200" b="1" u="none" strike="noStrike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 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FY14 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Food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Times New Roman"/>
                        </a:rPr>
                        <a:t>  23.2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37.9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- 14.7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87.3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17.4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69.9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Food Packaging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Beverages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58.3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58.3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25.0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23.5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Tobacco &amp; Cigarettes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28.3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32.1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85.5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34.8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50.7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Sugar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Textiles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 &amp; Pulp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Leather &amp; Leather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Rubber &amp; Rubber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Chemicals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63.8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110.3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29.5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Petro Chemicals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Petroleum Refining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Minning &amp; Quarrying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20.7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- 17.3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Oil &amp; Gas Explorations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204.8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204.3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381.7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374.6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Pharmaceuticals &amp; OTC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54.1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- 47.5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Cosmetics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17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Fertilizers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18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Cement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- 3.3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32.8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26.4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19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Ceramics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20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Basic Metals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Metal Products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44.9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- 41.3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Machinery other than Electrical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Machinery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11.6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Electronics 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16.9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17.2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I) Consumer/Household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12.2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II) Industrial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0" marR="6490" marT="64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- 6.7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Times New Roman"/>
                        </a:rPr>
                        <a:t>  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5030" y="6441743"/>
            <a:ext cx="4408225" cy="25925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3694977"/>
              </p:ext>
            </p:extLst>
          </p:nvPr>
        </p:nvGraphicFramePr>
        <p:xfrm>
          <a:off x="95533" y="177431"/>
          <a:ext cx="8939286" cy="6330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867"/>
                <a:gridCol w="2832376"/>
                <a:gridCol w="974514"/>
                <a:gridCol w="871439"/>
                <a:gridCol w="1049476"/>
                <a:gridCol w="1049476"/>
                <a:gridCol w="862069"/>
                <a:gridCol w="862069"/>
              </a:tblGrid>
              <a:tr h="176082">
                <a:tc gridSpan="8"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previous </a:t>
                      </a:r>
                      <a:r>
                        <a:rPr lang="en-US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lide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08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FOREIGN DIRECT INVESTMENT IN PAKISTAN-BY SECTOR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08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r" fontAlgn="t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(Million US $)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0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Sr.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SECTOR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r>
                        <a:rPr lang="en-US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FY15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</a:t>
                      </a:r>
                      <a:r>
                        <a:rPr lang="en-US" sz="1200" b="1" u="none" strike="noStrike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 FY14 </a:t>
                      </a:r>
                      <a:r>
                        <a:rPr lang="en-US" sz="1200" b="1" u="none" strike="noStrike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(P)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0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FDI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18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Transport Equipment(Automobiles)</a:t>
                      </a:r>
                      <a:endParaRPr lang="en-US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Times New Roman"/>
                        </a:rPr>
                        <a:t>  47.1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47.1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I) Motorcycles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17.6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17.6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II) Cars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22.6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III) Buses,Trucks,Vans &amp; Trail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Power 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136.2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39.0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97.2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194.4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137.4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57.0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I) Thermal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78.9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39.0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39.9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175.4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122.4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53.0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II) Hydel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56.9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56.9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14.9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III) Coal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007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27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18.2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28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Trade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33.5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33.2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33.7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- 11.9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29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Transport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30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Tourism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31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Storage Facilities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- 3.6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32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Communications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917.9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821.9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96.0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152.3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396.5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- 244.1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1) Telecommunications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885.4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760.1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125.3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140.4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382.3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- 241.9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2) Information Technology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32.4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- 29.0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14.1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I) Software Development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II) Hardware Development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III) I.T.Service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29.2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61.5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- 32.3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13.0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- 5.9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3) Postal &amp; Courier Services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- 0.3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33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Financial Business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182.6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99.1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83.5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195.1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72.7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122.4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Of which Privatisation proceeds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34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Social Services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-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0.0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35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 Services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28.5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24.0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85.4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78.1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36 </a:t>
                      </a:r>
                      <a:endParaRPr lang="en-US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Others</a:t>
                      </a:r>
                      <a:endParaRPr lang="en-US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21.9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14.2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7.7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31.5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26.8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  4.8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2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4" marR="5834" marT="58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1,891.3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1,181.2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710.1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1,568.4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Times New Roman"/>
                        </a:rPr>
                        <a:t>  859.3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Times New Roman"/>
                        </a:rPr>
                        <a:t>  709.1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4600" y="6550025"/>
            <a:ext cx="4648200" cy="307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2066755"/>
              </p:ext>
            </p:extLst>
          </p:nvPr>
        </p:nvGraphicFramePr>
        <p:xfrm>
          <a:off x="81886" y="136473"/>
          <a:ext cx="8980228" cy="6592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741"/>
                <a:gridCol w="375333"/>
                <a:gridCol w="403138"/>
                <a:gridCol w="2210304"/>
                <a:gridCol w="1181610"/>
                <a:gridCol w="986991"/>
                <a:gridCol w="1084300"/>
                <a:gridCol w="1126003"/>
                <a:gridCol w="1153808"/>
              </a:tblGrid>
              <a:tr h="16828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50" b="1" u="sng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COUNTRY-WISE WORKERS' REMITTANCES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 in US$ million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(Provisional)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283">
                <a:tc rowSpan="3" gridSpan="4">
                  <a:txBody>
                    <a:bodyPr/>
                    <a:lstStyle/>
                    <a:p>
                      <a:pPr algn="l" fontAlgn="ctr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Item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5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5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83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Amount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growth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283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FY15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FY14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199.24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195.45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1,871.09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1,822.32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U.K.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164.28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166.46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1,670.74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1,632.30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Saudi Arabia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489.70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425.53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4,045.73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3,391.32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19.30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1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4.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UAE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411.24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262.00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2,948.56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2,289.01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28.81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Dubai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228.04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132.08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1,607.58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1,140.82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40.91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Abu Dhabi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177.03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126.44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1,289.69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1,110.83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16.10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Sharjah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3.35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50.37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36.22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39.07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-19.30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6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5.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GCC Countries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196.07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164.03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1,560.63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1,357.73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14.94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Bahrain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36.59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30.33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272.34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230.62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18.09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Kuwait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62.17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58.95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553.59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501.72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10.34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Qatar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36.05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27.76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250.37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246.10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1.74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Oman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61.26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46.99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484.33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379.29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27.69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6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6.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 Countries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25.96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34.93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311.82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318.99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-2.25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Germany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4.92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7.40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58.75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63.55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-7.55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France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19.08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26.20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-27.18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Netherland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3.18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-23.27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Spain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2.79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5.60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36.10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60.13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-39.96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Italy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2.57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23.52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24.68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-4.70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Greece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0.82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10.93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10.78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Sweden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8.89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11.53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-22.90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Denmark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1.62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50.06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18.21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174.90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Ireland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11.07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12.05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98.59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98.30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Belgium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0.27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3.46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2.43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42.39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Norway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1.66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20.96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23.09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-9.22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Switzerland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1.91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1.98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23.72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22.62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4.86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Australia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13.31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11.47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129.99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115.91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12.15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Canada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10.49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10.91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123.74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123.14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Japan</a:t>
                      </a:r>
                      <a:endParaRPr lang="en-US" sz="115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0.71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0.75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5.52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4.68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17.95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6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5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Countries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62.40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62.16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614.97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484.95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26.81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4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5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90" marR="5190" marT="5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1,576.97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1,337.89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13,327.47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11,586.06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15.03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1143000" y="2819400"/>
            <a:ext cx="69444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>
                <a:latin typeface="Georgia" pitchFamily="18" charset="0"/>
              </a:rPr>
              <a:t>  </a:t>
            </a:r>
            <a:r>
              <a:rPr lang="en-US" sz="5400" b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THANK</a:t>
            </a:r>
            <a:r>
              <a:rPr lang="en-US" sz="54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en-US" sz="5400" b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YOU</a:t>
            </a:r>
            <a:endParaRPr lang="en-US" sz="5400" dirty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0124" y="163773"/>
          <a:ext cx="8841475" cy="631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34150"/>
            <a:ext cx="45720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151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5238750" y="-11588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7067550" y="-11588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6101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64389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6101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64389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6101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438900" y="-1235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835400" y="2403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244850" y="2124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524"/>
          <p:cNvSpPr>
            <a:spLocks noChangeShapeType="1"/>
          </p:cNvSpPr>
          <p:nvPr/>
        </p:nvSpPr>
        <p:spPr bwMode="auto">
          <a:xfrm>
            <a:off x="4184650" y="199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11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9180219"/>
              </p:ext>
            </p:extLst>
          </p:nvPr>
        </p:nvGraphicFramePr>
        <p:xfrm>
          <a:off x="152400" y="153988"/>
          <a:ext cx="8882420" cy="6170611"/>
        </p:xfrm>
        <a:graphic>
          <a:graphicData uri="http://schemas.openxmlformats.org/drawingml/2006/table">
            <a:tbl>
              <a:tblPr/>
              <a:tblGrid>
                <a:gridCol w="379863"/>
                <a:gridCol w="3290558"/>
                <a:gridCol w="901579"/>
                <a:gridCol w="914400"/>
                <a:gridCol w="762000"/>
                <a:gridCol w="914400"/>
                <a:gridCol w="990600"/>
                <a:gridCol w="729020"/>
              </a:tblGrid>
              <a:tr h="563515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Division-wise Export Analysis (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 and 2013-14: Value in US $ million)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493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O M M O D I T Y    S E C T O R S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JULY-MARCH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71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Change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8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GRAND TOTAL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1,932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2,381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13.42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17,938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19,072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-5.95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8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TEXTILE &amp; GARMENTS CATEGORY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1,034</a:t>
                      </a:r>
                      <a:endParaRPr lang="en-US" sz="15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1,234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-16.23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10,208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10,370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-1.57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9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AGRO &amp; FOOD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5.46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3,493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3,662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-4.62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9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MINERAL &amp; METAL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-39.50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-41.45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9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ENGINEERING GOODS &amp; OTHER MANFURES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-23.91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1,761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2,057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-14.39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4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SECTORS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-14.08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1,942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2,083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-6.74</a:t>
                      </a:r>
                      <a:endParaRPr lang="en-US" sz="15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2209800" y="6477000"/>
            <a:ext cx="51054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27547" y="341194"/>
          <a:ext cx="8529850" cy="616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33600" y="6457950"/>
            <a:ext cx="4800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492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5759867"/>
              </p:ext>
            </p:extLst>
          </p:nvPr>
        </p:nvGraphicFramePr>
        <p:xfrm>
          <a:off x="54594" y="54611"/>
          <a:ext cx="8980225" cy="6721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248"/>
                <a:gridCol w="3018758"/>
                <a:gridCol w="914400"/>
                <a:gridCol w="914400"/>
                <a:gridCol w="838200"/>
                <a:gridCol w="914400"/>
                <a:gridCol w="990600"/>
                <a:gridCol w="805219"/>
              </a:tblGrid>
              <a:tr h="232766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EXPORT FROM PAKISTAN WITH AVERAGE UNIT PRICE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200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9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5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 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7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>
                          <a:solidFill>
                            <a:sysClr val="windowText" lastClr="000000"/>
                          </a:solidFill>
                          <a:effectLst/>
                        </a:rPr>
                        <a:t>A )</a:t>
                      </a:r>
                      <a:endParaRPr lang="en-US" sz="115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TEXTILE &amp; CLOTHING ETC.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1,033,523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1,233,775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(16.23)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10,207,539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10,369,880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(1.57)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RAW COTTON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2,693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18,863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(85.72)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142,031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181,956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(21.94)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2,729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9,912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(72.47)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92,659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102,312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(9.43)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986.81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1,903.05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(48.15)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1,532.84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1,778.44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(13.81)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COTTON CARDED OR COMBED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(35.77)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6,248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6,101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2.41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Qty.000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(47.50)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5,477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4,919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11.34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1.03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22.34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1.14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1.24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(8.02)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III)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COTTON YARN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130,562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184,820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(29.36)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1,460,791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1,578,919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(7.48)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Qty.000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53,633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61,637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(12.99)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534,035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523,436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2.02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3.00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(18.81)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2.74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3.02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(9.32)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iv)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YARN OTHER THAN COTTON YARN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3,990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5,786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(31.04)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33,682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31,640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6.45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COTTON FABRICS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213,238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249,265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(14.45)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1,859,722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2,128,216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(12.62)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000 Sq.M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127,611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204,396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(37.57)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1,450,945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1,973,821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(26.49)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 Sq.M.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1.67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1.22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37.02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1.28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1.08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18.87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READYMADE GARMENTS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165,507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174,580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(5.20)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1,548,282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1,426,826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8.51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000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2,323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2,657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(12.57)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22,843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21,434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6.57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PER.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71.25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65.71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8.43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67.78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66.57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vii)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 dirty="0">
                          <a:solidFill>
                            <a:sysClr val="windowText" lastClr="000000"/>
                          </a:solidFill>
                          <a:effectLst/>
                        </a:rPr>
                        <a:t>KNITWEAR ( HOSIERY )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Qty. 000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170,382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184,025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(7.41)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1,791,789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1,666,143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7.54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0">
                          <a:solidFill>
                            <a:sysClr val="windowText" lastClr="000000"/>
                          </a:solidFill>
                          <a:effectLst/>
                        </a:rPr>
                        <a:t>A.U.P.  PER. DOZ</a:t>
                      </a: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9,249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7,196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28.53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81,650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80,310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Arial"/>
                          <a:ea typeface="Times New Roman"/>
                          <a:cs typeface="Times New Roman"/>
                        </a:rPr>
                        <a:t>1.67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00"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150" b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cs typeface="Times New Roman"/>
                        </a:rPr>
                        <a:t>Continuue</a:t>
                      </a: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403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5214267"/>
              </p:ext>
            </p:extLst>
          </p:nvPr>
        </p:nvGraphicFramePr>
        <p:xfrm>
          <a:off x="136477" y="109186"/>
          <a:ext cx="8778924" cy="6235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059"/>
                <a:gridCol w="3174121"/>
                <a:gridCol w="804179"/>
                <a:gridCol w="825685"/>
                <a:gridCol w="825685"/>
                <a:gridCol w="900747"/>
                <a:gridCol w="1002698"/>
                <a:gridCol w="779750"/>
              </a:tblGrid>
              <a:tr h="244211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5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2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5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A )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TEXTILE &amp; CLOTHING ETC.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1,033,523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1,233,775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(16.23)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10,207,539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latin typeface="Arial"/>
                          <a:ea typeface="Times New Roman"/>
                          <a:cs typeface="Times New Roman"/>
                        </a:rPr>
                        <a:t>10,369,880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(1.57)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ysClr val="windowText" lastClr="000000"/>
                          </a:solidFill>
                          <a:effectLst/>
                        </a:rPr>
                        <a:t>viii)</a:t>
                      </a:r>
                      <a:endParaRPr lang="en-US" sz="115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MADE-UPS ( EXCL. TOWELS AND BEDWEAR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52,526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60,807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(13.62)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485,761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488,021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(0.46)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ix)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BED WARE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154,157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185,373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(16.84)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1,569,602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1,608,247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(2.40)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22,735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26,793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(15.15)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238,277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240,251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(0.82)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6.78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6.92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(2.00)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6.59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6.69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(1.59)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TOWELS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60,967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75,293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(19.03)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579,588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569,614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1.75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11,924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15,589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(23.51)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120,862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123,394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(2.05)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5.11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4.83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5.86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4.80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4.62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3.88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xi)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TENTS AND CANVAS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8,245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5,791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42.38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105,614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58,028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82.01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Qty.000 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2,145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2,288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(6.25)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36,466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21,691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68.12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3.84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2.53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51.87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2.90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2.68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8.26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xii)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ART SILK &amp; SYNTH TEX.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28,518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37,956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(24.87)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274,292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284,191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(3.48)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Qty. 000 Sq.M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12,654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18,885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(32.99)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208,460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251,604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(17.15)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A.U.P.  per Sq.M.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2.01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12.13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1.32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1.13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16.49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xiii)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ysClr val="windowText" lastClr="000000"/>
                          </a:solidFill>
                          <a:effectLst/>
                        </a:rPr>
                        <a:t>OTHERS TEXTILE PROD./ MATERIAL</a:t>
                      </a:r>
                      <a:endParaRPr lang="en-US" sz="115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80" marR="301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42,659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51,093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(16.51)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350,137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341,978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2.39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33600" y="6457950"/>
            <a:ext cx="46482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Prepared by: </a:t>
            </a:r>
            <a:r>
              <a:rPr lang="en-US" dirty="0" err="1" smtClean="0"/>
              <a:t>Aamir</a:t>
            </a:r>
            <a:r>
              <a:rPr lang="en-US" dirty="0" smtClean="0"/>
              <a:t> </a:t>
            </a:r>
            <a:r>
              <a:rPr lang="en-US" dirty="0" err="1" smtClean="0"/>
              <a:t>Hussain</a:t>
            </a:r>
            <a:r>
              <a:rPr lang="en-US" dirty="0" smtClean="0"/>
              <a:t> </a:t>
            </a:r>
            <a:r>
              <a:rPr lang="en-US" dirty="0" err="1" smtClean="0"/>
              <a:t>Siddiqui</a:t>
            </a:r>
            <a:r>
              <a:rPr lang="en-US" dirty="0" smtClean="0"/>
              <a:t>, Economist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449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9470342"/>
              </p:ext>
            </p:extLst>
          </p:nvPr>
        </p:nvGraphicFramePr>
        <p:xfrm>
          <a:off x="122832" y="122835"/>
          <a:ext cx="9021167" cy="6826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865"/>
                <a:gridCol w="2745438"/>
                <a:gridCol w="1100113"/>
                <a:gridCol w="772713"/>
                <a:gridCol w="858216"/>
                <a:gridCol w="1058303"/>
                <a:gridCol w="1024302"/>
                <a:gridCol w="892217"/>
              </a:tblGrid>
              <a:tr h="182968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28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2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B )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AGRO FOOD.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Arial"/>
                          <a:ea typeface="Times New Roman"/>
                          <a:cs typeface="Times New Roman"/>
                        </a:rPr>
                        <a:t>474,511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449,939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5.46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3,492,796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3,662,071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(4.62)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1 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RICE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214,977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216,685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(0.79)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1,569,710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1,667,043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(5.84)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472,357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338,415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39.58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3,009,574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2,970,319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1.32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455.12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640.29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(28.92)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521.57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561.23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(7.07)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RICE (Basmati)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48,526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76,460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(36.53)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442,895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542,418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(18.35)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42,569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61,249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(30.50)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373,329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479,751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(22.18)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1,139.94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1,248.35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(8.68)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1,186.34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1,130.62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4.93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b)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RICE (Others)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166,451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140,225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18.70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1,126,815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1,124,625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429,788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277,166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55.07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2,636,245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2,490,568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5.85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387.29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505.92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(23.45)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427.43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451.55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(5.34)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FISH &amp; FISH PREPARATIONS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26,631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30,702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(13.26)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253,625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254,728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(0.43)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11,977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12,896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(7.13)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100,321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102,967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(2.57)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2.22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2.38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(6.60)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2.53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2.47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2.19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FRUITS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37,923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42,578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(10.93)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377,878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380,211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(0.61)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76,542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84,383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(9.29)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566,048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702,835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(19.46)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(1.81)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0.67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0.54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23.40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iv)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VEGETABLES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39,102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28,220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38.56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160,549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165,684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(3.10)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115,173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69,430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65.88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520,204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470,273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10.62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0.41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(16.47)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0.31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0.35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(12.40)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LEGUMINOUS VEGETABLES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2,820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3,227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(100.00)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0.87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18"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cs typeface="Times New Roman"/>
                        </a:rPr>
                        <a:t>Continue..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402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2969521"/>
              </p:ext>
            </p:extLst>
          </p:nvPr>
        </p:nvGraphicFramePr>
        <p:xfrm>
          <a:off x="80753" y="81878"/>
          <a:ext cx="8995007" cy="6634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721"/>
                <a:gridCol w="2591967"/>
                <a:gridCol w="1096923"/>
                <a:gridCol w="770472"/>
                <a:gridCol w="888366"/>
                <a:gridCol w="1022596"/>
                <a:gridCol w="992490"/>
                <a:gridCol w="918472"/>
              </a:tblGrid>
              <a:tr h="176933">
                <a:tc gridSpan="8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VALUE IN '000' $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93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NO.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 O M </a:t>
                      </a:r>
                      <a:r>
                        <a:rPr lang="en-US" sz="11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O D I T I E S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July-March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2014-15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2013-14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dirty="0">
                          <a:solidFill>
                            <a:sysClr val="windowText" lastClr="000000"/>
                          </a:solidFill>
                          <a:effectLst/>
                        </a:rPr>
                        <a:t>% Change</a:t>
                      </a:r>
                      <a:endParaRPr lang="en-US" sz="115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76" marR="47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481" marR="4748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B )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AGRO FOOD.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>
                          <a:latin typeface="Arial"/>
                          <a:ea typeface="Times New Roman"/>
                          <a:cs typeface="Times New Roman"/>
                        </a:rPr>
                        <a:t>474,511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449,939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5.46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3,492,796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latin typeface="Arial"/>
                          <a:ea typeface="Times New Roman"/>
                          <a:cs typeface="Times New Roman"/>
                        </a:rPr>
                        <a:t>3,662,071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 u="sng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(4.62)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MEAT PREPARATIONS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25,531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19,187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33.06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182,026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176,791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2.96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WHEAT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570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#DIV/0!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1,674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7,008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(76.11)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viii)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SUGAR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43,907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39,053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12.43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207,904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236,759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(12.19)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99,676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93,621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6.47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453,111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538,001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(15.78)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5.60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4.26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ix)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OIL SEEDS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5,140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5,183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(0.83)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59,362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72,756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(18.41)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3,262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3,081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5.87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34,902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55,420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(37.02)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1.58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(6.33)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1.70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1.31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29.56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TOBACCO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993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1,860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(46.61)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9,248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12,403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(25.44)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260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496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(47.58)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2,645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4,167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(36.53)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3.75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1.85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3.50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17.47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SPICES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5,346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6,070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(11.93)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46,613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39,326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18.53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000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1,481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1,661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(10.84)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13,960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12,394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12.64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K.G.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3.61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3.65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(1.22)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3.17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5.23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GUAR &amp; GUAR PRODUCTS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3,597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6,583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(45.36)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45,782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52,186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(12.27)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xiii)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MOLASSES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1,155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(97.49)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6,646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22,304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(70.20)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Qty.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260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(97.40)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50,917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181,705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(71.98)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A.U.P.  per M.T.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111.54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115.50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(3.43)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130.53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123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6.34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5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xiv)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</a:rPr>
                        <a:t>ALL OTHER FOOD ITEMS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59" marR="490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70,765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52,663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34.37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571,779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latin typeface="Arial"/>
                          <a:ea typeface="Times New Roman"/>
                          <a:cs typeface="Times New Roman"/>
                        </a:rPr>
                        <a:t>572,052</a:t>
                      </a:r>
                      <a:endParaRPr lang="en-US" sz="11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(0.05)</a:t>
                      </a:r>
                      <a:endParaRPr lang="en-US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24141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10618</TotalTime>
  <Words>4915</Words>
  <Application>Microsoft Office PowerPoint</Application>
  <PresentationFormat>On-screen Show (4:3)</PresentationFormat>
  <Paragraphs>2717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Pakistan’s Trade Statistics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tdap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Pakistan’s Trade Statistics</dc:title>
  <dc:creator>wto cel</dc:creator>
  <cp:lastModifiedBy>amirwto</cp:lastModifiedBy>
  <cp:revision>1204</cp:revision>
  <cp:lastPrinted>2013-09-26T09:03:40Z</cp:lastPrinted>
  <dcterms:created xsi:type="dcterms:W3CDTF">2010-04-17T07:19:53Z</dcterms:created>
  <dcterms:modified xsi:type="dcterms:W3CDTF">2015-04-22T09:07:17Z</dcterms:modified>
</cp:coreProperties>
</file>