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77" r:id="rId2"/>
    <p:sldId id="268" r:id="rId3"/>
    <p:sldId id="342" r:id="rId4"/>
    <p:sldId id="269" r:id="rId5"/>
    <p:sldId id="343" r:id="rId6"/>
    <p:sldId id="345" r:id="rId7"/>
    <p:sldId id="346" r:id="rId8"/>
    <p:sldId id="347" r:id="rId9"/>
    <p:sldId id="348" r:id="rId10"/>
    <p:sldId id="349" r:id="rId11"/>
    <p:sldId id="340" r:id="rId12"/>
    <p:sldId id="341" r:id="rId13"/>
    <p:sldId id="350" r:id="rId14"/>
    <p:sldId id="351" r:id="rId15"/>
    <p:sldId id="353" r:id="rId16"/>
    <p:sldId id="329" r:id="rId17"/>
    <p:sldId id="333" r:id="rId18"/>
    <p:sldId id="344" r:id="rId19"/>
    <p:sldId id="259" r:id="rId20"/>
    <p:sldId id="260" r:id="rId21"/>
    <p:sldId id="263" r:id="rId22"/>
    <p:sldId id="262" r:id="rId23"/>
    <p:sldId id="261" r:id="rId24"/>
    <p:sldId id="337" r:id="rId25"/>
    <p:sldId id="309" r:id="rId26"/>
    <p:sldId id="335" r:id="rId27"/>
    <p:sldId id="336" r:id="rId28"/>
    <p:sldId id="276" r:id="rId29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FF99FF"/>
    <a:srgbClr val="008000"/>
    <a:srgbClr val="9900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19" autoAdjust="0"/>
    <p:restoredTop sz="94709" autoAdjust="0"/>
  </p:normalViewPr>
  <p:slideViewPr>
    <p:cSldViewPr>
      <p:cViewPr>
        <p:scale>
          <a:sx n="70" d="100"/>
          <a:sy n="70" d="100"/>
        </p:scale>
        <p:origin x="-81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mir\My%20Documents\Downloads\Exports-(BOP)-Commodities%20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000"/>
            </a:pPr>
            <a:r>
              <a:rPr lang="en-US" sz="3000"/>
              <a:t>Pakistan Merchandise Trade</a:t>
            </a:r>
          </a:p>
          <a:p>
            <a:pPr>
              <a:defRPr sz="3000"/>
            </a:pPr>
            <a:r>
              <a:rPr lang="en-US" sz="3000"/>
              <a:t>July-September period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8602415084041862"/>
          <c:y val="0.2366179171932187"/>
          <c:w val="0.76385381129328311"/>
          <c:h val="0.66901609205968915"/>
        </c:manualLayout>
      </c:layout>
      <c:bar3DChart>
        <c:barDir val="col"/>
        <c:grouping val="clustered"/>
        <c:ser>
          <c:idx val="0"/>
          <c:order val="0"/>
          <c:tx>
            <c:strRef>
              <c:f>Sheet1!$C$11</c:f>
              <c:strCache>
                <c:ptCount val="1"/>
                <c:pt idx="0">
                  <c:v>EXPORTS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Sheet1!$D$10:$E$10</c:f>
              <c:strCache>
                <c:ptCount val="2"/>
                <c:pt idx="0">
                  <c:v>2014-15</c:v>
                </c:pt>
                <c:pt idx="1">
                  <c:v>2013-14</c:v>
                </c:pt>
              </c:strCache>
            </c:strRef>
          </c:cat>
          <c:val>
            <c:numRef>
              <c:f>Sheet1!$D$11:$E$11</c:f>
              <c:numCache>
                <c:formatCode>#,##0_);[Red]\(#,##0\)</c:formatCode>
                <c:ptCount val="2"/>
                <c:pt idx="0">
                  <c:v>6015.4490000000005</c:v>
                </c:pt>
                <c:pt idx="1">
                  <c:v>6695.3410000000003</c:v>
                </c:pt>
              </c:numCache>
            </c:numRef>
          </c:val>
        </c:ser>
        <c:ser>
          <c:idx val="1"/>
          <c:order val="1"/>
          <c:tx>
            <c:strRef>
              <c:f>Sheet1!$C$12</c:f>
              <c:strCache>
                <c:ptCount val="1"/>
                <c:pt idx="0">
                  <c:v>IMPORTS 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Sheet1!$D$10:$E$10</c:f>
              <c:strCache>
                <c:ptCount val="2"/>
                <c:pt idx="0">
                  <c:v>2014-15</c:v>
                </c:pt>
                <c:pt idx="1">
                  <c:v>2013-14</c:v>
                </c:pt>
              </c:strCache>
            </c:strRef>
          </c:cat>
          <c:val>
            <c:numRef>
              <c:f>Sheet1!$D$12:$E$12</c:f>
              <c:numCache>
                <c:formatCode>_-* #,##0_-;\-* #,##0_-;_-* "-"??_-;_-@_-</c:formatCode>
                <c:ptCount val="2"/>
                <c:pt idx="0">
                  <c:v>12519</c:v>
                </c:pt>
                <c:pt idx="1">
                  <c:v>11177</c:v>
                </c:pt>
              </c:numCache>
            </c:numRef>
          </c:val>
        </c:ser>
        <c:shape val="box"/>
        <c:axId val="32121600"/>
        <c:axId val="32123136"/>
        <c:axId val="0"/>
      </c:bar3DChart>
      <c:catAx>
        <c:axId val="321216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32123136"/>
        <c:crosses val="autoZero"/>
        <c:auto val="1"/>
        <c:lblAlgn val="ctr"/>
        <c:lblOffset val="100"/>
      </c:catAx>
      <c:valAx>
        <c:axId val="3212313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US$ million</a:t>
                </a:r>
              </a:p>
            </c:rich>
          </c:tx>
          <c:layout>
            <c:manualLayout>
              <c:xMode val="edge"/>
              <c:yMode val="edge"/>
              <c:x val="4.4460899184334657E-2"/>
              <c:y val="0.46168864880364696"/>
            </c:manualLayout>
          </c:layout>
        </c:title>
        <c:numFmt formatCode="#,##0_);[Red]\(#,##0\)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3212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954853227350522"/>
          <c:y val="0.14088861514490339"/>
          <c:w val="0.49999868766404276"/>
          <c:h val="7.9314952887526338E-2"/>
        </c:manualLayout>
      </c:layout>
      <c:txPr>
        <a:bodyPr/>
        <a:lstStyle/>
        <a:p>
          <a:pPr>
            <a:defRPr sz="16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3000" u="sng"/>
            </a:pPr>
            <a:r>
              <a:rPr lang="en-US" sz="3000" u="sng" dirty="0"/>
              <a:t>Export Composition </a:t>
            </a:r>
            <a:r>
              <a:rPr lang="en-US" sz="3000" u="sng" dirty="0" smtClean="0"/>
              <a:t>Jul-Sep </a:t>
            </a:r>
            <a:r>
              <a:rPr lang="en-US" sz="3000" u="sng" dirty="0"/>
              <a:t>2014-15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0895443647895348"/>
          <c:y val="0.14233136233568086"/>
          <c:w val="0.60740235760300643"/>
          <c:h val="0.8398815131918953"/>
        </c:manualLayout>
      </c:layout>
      <c:doughnut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TEXTILE &amp; </a:t>
                    </a:r>
                    <a:endParaRPr lang="en-US" smtClean="0"/>
                  </a:p>
                  <a:p>
                    <a:r>
                      <a:rPr lang="en-US" smtClean="0"/>
                      <a:t>CLOTHING</a:t>
                    </a:r>
                    <a:r>
                      <a:rPr lang="en-US"/>
                      <a:t>
57%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bg1"/>
                        </a:solidFill>
                      </a:rPr>
                      <a:t>AGRO FOOD.
15%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MINERAL </a:t>
                    </a:r>
                    <a:r>
                      <a:rPr lang="en-US"/>
                      <a:t>&amp; </a:t>
                    </a:r>
                    <a:endParaRPr lang="en-US" smtClean="0"/>
                  </a:p>
                  <a:p>
                    <a:r>
                      <a:rPr lang="en-US" smtClean="0"/>
                      <a:t>METAL</a:t>
                    </a:r>
                    <a:r>
                      <a:rPr lang="en-US" dirty="0"/>
                      <a:t>
5%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0"/>
                  <c:y val="1.029375624514896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Manufacturing</a:t>
                    </a:r>
                    <a:r>
                      <a:rPr lang="en-US" sz="1200" b="1" dirty="0">
                        <a:solidFill>
                          <a:schemeClr val="bg1"/>
                        </a:solidFill>
                      </a:rPr>
                      <a:t>
11%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bg1"/>
                        </a:solidFill>
                      </a:rPr>
                      <a:t>OTHER SECTORS
12%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</c:dLbls>
          <c:cat>
            <c:strRef>
              <c:f>Sheet3!$B$26:$B$30</c:f>
              <c:strCache>
                <c:ptCount val="5"/>
                <c:pt idx="0">
                  <c:v>TEXTILE &amp; CLOTHING</c:v>
                </c:pt>
                <c:pt idx="1">
                  <c:v>AGRO FOOD.</c:v>
                </c:pt>
                <c:pt idx="2">
                  <c:v>MINERAL &amp; METAL.</c:v>
                </c:pt>
                <c:pt idx="3">
                  <c:v>MANUFACTURING</c:v>
                </c:pt>
                <c:pt idx="4">
                  <c:v>OTHER SECTORS</c:v>
                </c:pt>
              </c:strCache>
            </c:strRef>
          </c:cat>
          <c:val>
            <c:numRef>
              <c:f>Sheet3!$C$26:$C$30</c:f>
              <c:numCache>
                <c:formatCode>#,##0_);[Red]\(#,##0\)</c:formatCode>
                <c:ptCount val="5"/>
                <c:pt idx="0">
                  <c:v>2169.7130000000002</c:v>
                </c:pt>
                <c:pt idx="1">
                  <c:v>569.99699999999996</c:v>
                </c:pt>
                <c:pt idx="2">
                  <c:v>199.58700000000007</c:v>
                </c:pt>
                <c:pt idx="3">
                  <c:v>433.71199999999959</c:v>
                </c:pt>
                <c:pt idx="4">
                  <c:v>467.44099999999969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SBP Export Receipt </a:t>
            </a:r>
            <a:r>
              <a:rPr lang="en-US" dirty="0" smtClean="0"/>
              <a:t>July-September </a:t>
            </a:r>
            <a:r>
              <a:rPr lang="en-US" dirty="0" smtClean="0"/>
              <a:t>2014-15</a:t>
            </a:r>
          </a:p>
          <a:p>
            <a:pPr>
              <a:defRPr/>
            </a:pPr>
            <a:r>
              <a:rPr lang="en-US" sz="1600" u="sng" dirty="0" smtClean="0"/>
              <a:t>Total Receipts</a:t>
            </a:r>
            <a:r>
              <a:rPr lang="en-US" sz="1600" u="sng" baseline="0" dirty="0" smtClean="0"/>
              <a:t> US$ </a:t>
            </a:r>
            <a:r>
              <a:rPr lang="en-US" sz="1600" u="sng" baseline="0" dirty="0" smtClean="0"/>
              <a:t>6,178 </a:t>
            </a:r>
            <a:r>
              <a:rPr lang="en-US" sz="1600" u="sng" baseline="0" dirty="0" smtClean="0"/>
              <a:t>million</a:t>
            </a:r>
            <a:endParaRPr lang="en-US" sz="1600" u="sng" dirty="0"/>
          </a:p>
        </c:rich>
      </c:tx>
      <c:layout/>
    </c:title>
    <c:view3D>
      <c:rotX val="75"/>
      <c:rotY val="92"/>
      <c:perspective val="30"/>
    </c:view3D>
    <c:plotArea>
      <c:layout>
        <c:manualLayout>
          <c:layoutTarget val="inner"/>
          <c:xMode val="edge"/>
          <c:yMode val="edge"/>
          <c:x val="7.8799476314502084E-2"/>
          <c:y val="0.22857117826303705"/>
          <c:w val="0.84240104737099653"/>
          <c:h val="0.74535462896445825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7.2563297235156796E-2"/>
                  <c:y val="-0.11941121094876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Asia</a:t>
                    </a:r>
                  </a:p>
                  <a:p>
                    <a:r>
                      <a:rPr lang="en-US" dirty="0" smtClean="0"/>
                      <a:t>$ 1,649 million</a:t>
                    </a:r>
                  </a:p>
                  <a:p>
                    <a:r>
                      <a:rPr lang="en-US" dirty="0" smtClean="0"/>
                      <a:t>(</a:t>
                    </a:r>
                    <a:r>
                      <a:rPr lang="en-US" dirty="0" smtClean="0"/>
                      <a:t>42%)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0.16291450511055389"/>
                  <c:y val="0.1238335003193707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Europe</a:t>
                    </a:r>
                  </a:p>
                  <a:p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1,294 million</a:t>
                    </a:r>
                  </a:p>
                  <a:p>
                    <a:r>
                      <a:rPr lang="en-US" dirty="0" smtClean="0"/>
                      <a:t>(31%)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0.109030342933262"/>
                  <c:y val="0.1674331033757729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Americas</a:t>
                    </a:r>
                  </a:p>
                  <a:p>
                    <a:r>
                      <a:rPr lang="en-US" dirty="0" smtClean="0"/>
                      <a:t>$ 802 </a:t>
                    </a:r>
                    <a:r>
                      <a:rPr lang="en-US" dirty="0" err="1" smtClean="0"/>
                      <a:t>millioin</a:t>
                    </a:r>
                    <a:endParaRPr lang="en-US" dirty="0" smtClean="0"/>
                  </a:p>
                  <a:p>
                    <a:r>
                      <a:rPr lang="en-US" dirty="0" smtClean="0"/>
                      <a:t>(20%)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-0.13048722562778031"/>
                  <c:y val="3.3198948067607842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 smtClean="0"/>
                      <a:t>Africa</a:t>
                    </a:r>
                  </a:p>
                  <a:p>
                    <a:r>
                      <a:rPr lang="en-US" sz="1100" b="1" dirty="0" smtClean="0"/>
                      <a:t>$ 218 million</a:t>
                    </a:r>
                  </a:p>
                  <a:p>
                    <a:r>
                      <a:rPr lang="en-US" sz="1100" b="1" dirty="0" smtClean="0"/>
                      <a:t>(6%)</a:t>
                    </a:r>
                    <a:endParaRPr lang="en-US" sz="1100" b="1" dirty="0"/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1.6328360747949463E-2"/>
                  <c:y val="6.31665968457958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Oceania &amp; Other, </a:t>
                    </a:r>
                    <a:endParaRPr lang="en-US" dirty="0" smtClean="0"/>
                  </a:p>
                  <a:p>
                    <a:r>
                      <a:rPr lang="en-US" dirty="0" smtClean="0"/>
                      <a:t>$ 49 million</a:t>
                    </a:r>
                  </a:p>
                  <a:p>
                    <a:r>
                      <a:rPr lang="en-US" dirty="0" smtClean="0"/>
                      <a:t>(1%)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'[Exports-(BOP)-Commodities (1).xls]Sheet2'!$B$41:$B$45</c:f>
              <c:strCache>
                <c:ptCount val="5"/>
                <c:pt idx="0">
                  <c:v>Asia</c:v>
                </c:pt>
                <c:pt idx="1">
                  <c:v>Europe</c:v>
                </c:pt>
                <c:pt idx="2">
                  <c:v>Americas</c:v>
                </c:pt>
                <c:pt idx="3">
                  <c:v>Africa</c:v>
                </c:pt>
                <c:pt idx="4">
                  <c:v>Oceania &amp; Other</c:v>
                </c:pt>
              </c:strCache>
            </c:strRef>
          </c:cat>
          <c:val>
            <c:numRef>
              <c:f>'[Exports-(BOP)-Commodities (1).xls]Sheet2'!$C$41:$C$45</c:f>
              <c:numCache>
                <c:formatCode>0</c:formatCode>
                <c:ptCount val="5"/>
                <c:pt idx="0">
                  <c:v>1841.566</c:v>
                </c:pt>
                <c:pt idx="1">
                  <c:v>1112.0160000000001</c:v>
                </c:pt>
                <c:pt idx="2">
                  <c:v>847.13</c:v>
                </c:pt>
                <c:pt idx="3">
                  <c:v>257.17700000000002</c:v>
                </c:pt>
                <c:pt idx="4">
                  <c:v>62.676000000000002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0.38147</cdr:x>
      <cdr:y>0.37703</cdr:y>
    </cdr:from>
    <cdr:to>
      <cdr:x>0.64507</cdr:x>
      <cdr:y>0.73525</cdr:y>
    </cdr:to>
    <cdr:sp macro="" textlink="">
      <cdr:nvSpPr>
        <cdr:cNvPr id="2" name="Oval 1"/>
        <cdr:cNvSpPr/>
      </cdr:nvSpPr>
      <cdr:spPr>
        <a:xfrm xmlns:a="http://schemas.openxmlformats.org/drawingml/2006/main">
          <a:off x="3253853" y="2325806"/>
          <a:ext cx="2248469" cy="2209800"/>
        </a:xfrm>
        <a:prstGeom xmlns:a="http://schemas.openxmlformats.org/drawingml/2006/main" prst="ellipse">
          <a:avLst/>
        </a:prstGeom>
        <a:solidFill xmlns:a="http://schemas.openxmlformats.org/drawingml/2006/main">
          <a:srgbClr val="00B050"/>
        </a:solidFill>
        <a:ln xmlns:a="http://schemas.openxmlformats.org/drawingml/2006/main" w="25400" cap="flat" cmpd="sng" algn="ctr">
          <a:solidFill>
            <a:srgbClr val="BBE0E3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Total Export</a:t>
          </a:r>
        </a:p>
        <a:p xmlns:a="http://schemas.openxmlformats.org/drawingml/2006/main">
          <a:pPr algn="ctr"/>
          <a:r>
            <a:rPr lang="en-US" sz="2000" b="1" u="sng" dirty="0" smtClean="0"/>
            <a:t>USD 6,015 </a:t>
          </a:r>
          <a:r>
            <a:rPr lang="en-US" sz="1600" b="1" dirty="0" smtClean="0"/>
            <a:t>million</a:t>
          </a:r>
          <a:endParaRPr lang="en-US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D0A1149-CE4E-43A3-A256-B4CB215819E5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2A760E1-66C4-4054-AD8F-09539E75D7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2394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60EC1-947F-4DFB-8E8B-CCE337944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8C9B-A036-45E7-B8C5-2C6D403B3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353A-0F0F-47DE-9A1C-F0902ADEE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2CA1-220E-46AD-9692-85F344E97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6DAE-E84D-4BBE-BCF5-17DD5D372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8B3DC-22A5-4EAC-BC5A-1FD59B9DD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B7ED5-F57E-4FB4-B878-D20DCAAB6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2AA46-2C8F-4CDC-AC3C-B1E993E3D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9E97-4812-4445-A23F-844FC9778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710F3-E084-4AB6-A462-BFFE49083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FE42B-EA7D-4AF9-89F6-B28DDCDE3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8ACF4-9D4B-4FAC-AE5D-01461CA04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BABE733-3BB4-4A40-AFFA-3EFF41707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533400"/>
            <a:ext cx="7772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Pakistan’s Trade Statistics</a:t>
            </a:r>
            <a:endParaRPr lang="en-US" sz="4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4294967295"/>
          </p:nvPr>
        </p:nvSpPr>
        <p:spPr>
          <a:xfrm>
            <a:off x="1219200" y="2209800"/>
            <a:ext cx="6705600" cy="2819400"/>
          </a:xfrm>
        </p:spPr>
        <p:txBody>
          <a:bodyPr tIns="0"/>
          <a:lstStyle/>
          <a:p>
            <a:pPr marL="26988" indent="0" eaLnBrk="1" hangingPunct="1">
              <a:lnSpc>
                <a:spcPct val="90000"/>
              </a:lnSpc>
              <a:buFontTx/>
              <a:buNone/>
            </a:pPr>
            <a:endParaRPr lang="en-US" sz="1200" b="1" dirty="0" smtClean="0">
              <a:solidFill>
                <a:srgbClr val="320E04"/>
              </a:solidFill>
            </a:endParaRP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320E04"/>
                </a:solidFill>
              </a:rPr>
              <a:t>Monthly Review </a:t>
            </a: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320E04"/>
                </a:solidFill>
              </a:rPr>
              <a:t>(July-September 2014-15)</a:t>
            </a: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rgbClr val="320E04"/>
              </a:solidFill>
            </a:endParaRP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320E04"/>
                </a:solidFill>
              </a:rPr>
              <a:t>By</a:t>
            </a: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320E04"/>
                </a:solidFill>
              </a:rPr>
              <a:t>RESEARCH &amp; ANALYSIS DIRECTORATE</a:t>
            </a:r>
            <a:endParaRPr lang="en-US" sz="2800" dirty="0" smtClean="0">
              <a:solidFill>
                <a:srgbClr val="320E04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8" indent="0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solidFill>
                <a:srgbClr val="320E04"/>
              </a:solidFill>
            </a:endParaRPr>
          </a:p>
          <a:p>
            <a:pPr marL="26988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320E04"/>
                </a:solidFill>
              </a:rPr>
              <a:t>22-10-2014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648200"/>
            <a:ext cx="16764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94465451"/>
              </p:ext>
            </p:extLst>
          </p:nvPr>
        </p:nvGraphicFramePr>
        <p:xfrm>
          <a:off x="122831" y="150120"/>
          <a:ext cx="8884691" cy="6479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969"/>
                <a:gridCol w="3026207"/>
                <a:gridCol w="910253"/>
                <a:gridCol w="787940"/>
                <a:gridCol w="873349"/>
                <a:gridCol w="1018250"/>
                <a:gridCol w="927801"/>
                <a:gridCol w="777922"/>
              </a:tblGrid>
              <a:tr h="222473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47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2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7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Change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)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MINERAL &amp; METAL.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130,279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406,513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(67.95)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329,869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590,904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(44.18)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ysClr val="windowText" lastClr="000000"/>
                          </a:solidFill>
                          <a:effectLst/>
                        </a:rPr>
                        <a:t>i)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ONYX MANF.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860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419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105.25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2,759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2,181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26.50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ysClr val="windowText" lastClr="000000"/>
                          </a:solidFill>
                          <a:effectLst/>
                        </a:rPr>
                        <a:t>ii)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GEMS &amp; JEWELRY 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1,720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58,568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(97.06)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4,424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114,196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(96.13)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a)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GEMS 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1,974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1,759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12.22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b)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JEWELRY 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57,756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(98.43)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2,450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112,437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(97.82)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ysClr val="windowText" lastClr="000000"/>
                          </a:solidFill>
                          <a:effectLst/>
                        </a:rPr>
                        <a:t>iii)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PETROLEUM GROUP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Times New Roman"/>
                        </a:rPr>
                        <a:t>127,699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347,526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(63.25)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322,686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474,527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(32.00)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9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 )</a:t>
                      </a:r>
                      <a:endParaRPr lang="en-US" sz="1000" dirty="0" smtClean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PETROLEUM CRUDE</a:t>
                      </a:r>
                      <a:endParaRPr lang="en-US" sz="1100" dirty="0" smtClean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37,218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90,942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0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b 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PETROLEUM PRODUCTS ( EXCL.TOP NAPHTHA )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11,315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28,538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(60.35)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26,715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33,924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(21.25)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11,917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31,010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(61.57)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29,236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36,586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(20.09)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949.48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920.28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3.17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913.77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927.24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(1.45)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c 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PETROLEUM TOP NAPHTHA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79,166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318,980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(75.18)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205,029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440,587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(53.46)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86,000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386,812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(77.77)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213,500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526,512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(59.45)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920.53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824.64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11.63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960.32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836.80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14.76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SOLID FUELS ( COAL )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Arial"/>
                          <a:ea typeface="Times New Roman"/>
                          <a:cs typeface="Times New Roman"/>
                        </a:rPr>
                        <a:t>0.16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Arial"/>
                          <a:ea typeface="Times New Roman"/>
                          <a:cs typeface="Times New Roman"/>
                        </a:rPr>
                        <a:t>0.17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0666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63355746"/>
              </p:ext>
            </p:extLst>
          </p:nvPr>
        </p:nvGraphicFramePr>
        <p:xfrm>
          <a:off x="122830" y="81883"/>
          <a:ext cx="8911990" cy="6461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570"/>
                <a:gridCol w="3276600"/>
                <a:gridCol w="838200"/>
                <a:gridCol w="838200"/>
                <a:gridCol w="838200"/>
                <a:gridCol w="838200"/>
                <a:gridCol w="990600"/>
                <a:gridCol w="881420"/>
              </a:tblGrid>
              <a:tr h="238466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VALUE IN '000' $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46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NO.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 O M </a:t>
                      </a:r>
                      <a:r>
                        <a:rPr lang="en-US" sz="1250" b="1" dirty="0" err="1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</a:t>
                      </a: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O D I T I E S 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September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July-September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31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Change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 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ENGINEERING GOODS &amp; OTHER MANF. GROUP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211,233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347,460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(39.21)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650,413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821,694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(20.84)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i)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MACHINERY &amp; TRANSPORT EQUIPMENTS</a:t>
                      </a:r>
                      <a:endParaRPr lang="en-US" sz="1200" b="1" u="sng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16,611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28,884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(42.49)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61,571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88,890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(30.73)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ELECTRIC FANS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2,111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1,873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12.71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8,630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8,372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3.08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TRANSPORT EQUIPMENT/ AUTO PARTS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918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1,039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(11.65)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2,364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4,241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(44.26)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AUTO PARTS &amp; ACCESSORIES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1,681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1,973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(14.80)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4,032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5,245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(23.13)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ELECTRICAL MACHINERY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5,960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6,569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(9.27)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25,169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27,863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(9.67)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MACHINERY FOR PARTICULAR INDUSTRIES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2,825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4,160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9,889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(57.93)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 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MACHINERY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5,941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14,605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(59.32)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17,216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33,280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(48.27)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SURGICAL INSTRUMENTS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30,750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25,415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20.99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latin typeface="Arial"/>
                          <a:ea typeface="Times New Roman"/>
                          <a:cs typeface="Times New Roman"/>
                        </a:rPr>
                        <a:t>78,827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latin typeface="Arial"/>
                          <a:ea typeface="Times New Roman"/>
                          <a:cs typeface="Times New Roman"/>
                        </a:rPr>
                        <a:t>81,181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(2.90)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CUTLERY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7,612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7,096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7.27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21,308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latin typeface="Arial"/>
                          <a:ea typeface="Times New Roman"/>
                          <a:cs typeface="Times New Roman"/>
                        </a:rPr>
                        <a:t>21,832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(2.40)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iv)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SPORTS GOODS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25,083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30,731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(18.38)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82,015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81,527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latin typeface="Arial"/>
                          <a:ea typeface="Times New Roman"/>
                          <a:cs typeface="Times New Roman"/>
                        </a:rPr>
                        <a:t>0.60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v)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CHEMICAL &amp; ITS PRODUCTS</a:t>
                      </a:r>
                      <a:endParaRPr lang="en-US" sz="1250" b="1" u="sng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latin typeface="Arial"/>
                          <a:ea typeface="Times New Roman"/>
                          <a:cs typeface="Times New Roman"/>
                        </a:rPr>
                        <a:t>77,964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203,580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(61.70)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260,958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latin typeface="Arial"/>
                          <a:ea typeface="Times New Roman"/>
                          <a:cs typeface="Times New Roman"/>
                        </a:rPr>
                        <a:t>399,391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(34.66)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FERTILIZER MANUFACTURED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 smtClean="0">
                          <a:latin typeface="Arial"/>
                          <a:ea typeface="Times New Roman"/>
                          <a:cs typeface="Times New Roman"/>
                        </a:rPr>
                        <a:t>!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PLASTIC MATERIALS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23,421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26,411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(11.32)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61,471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83,868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(26.71)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PHARMACEUTICAL PRODUCTS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18,419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15,743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17.00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47,197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42,148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11.98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CHEMICALS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36,124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161,426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(77.62)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152,290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273,375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(44.29)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HANDICRAFTS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1,238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latin typeface="Arial"/>
                          <a:ea typeface="Times New Roman"/>
                          <a:cs typeface="Times New Roman"/>
                        </a:rPr>
                        <a:t>3,157.89</a:t>
                      </a:r>
                      <a:endParaRPr lang="en-US" sz="12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FURNITURE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684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423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61.70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1,718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1,308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latin typeface="Arial"/>
                          <a:ea typeface="Times New Roman"/>
                          <a:cs typeface="Times New Roman"/>
                        </a:rPr>
                        <a:t>31.35</a:t>
                      </a:r>
                      <a:endParaRPr lang="en-US" sz="12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CEMENT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50" b="0" i="0" u="none" strike="noStrike" dirty="0">
                          <a:latin typeface="MS Sans Serif"/>
                        </a:rPr>
                        <a:t>52,529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50" b="0" i="0" u="none" strike="noStrike" dirty="0">
                          <a:latin typeface="MS Sans Serif"/>
                        </a:rPr>
                        <a:t>51,318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50" b="0" i="0" u="none" strike="noStrike" dirty="0">
                          <a:latin typeface="MS Sans Serif"/>
                        </a:rPr>
                        <a:t>2.36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50" b="0" i="0" u="none" strike="noStrike" dirty="0">
                          <a:latin typeface="MS Sans Serif"/>
                        </a:rPr>
                        <a:t>142,778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50" b="0" i="0" u="none" strike="noStrike" dirty="0" smtClean="0">
                          <a:latin typeface="MS Sans Serif"/>
                        </a:rPr>
                        <a:t>147,527 </a:t>
                      </a:r>
                      <a:endParaRPr lang="en-US" sz="1250" b="0" i="0" u="none" strike="noStrike" dirty="0"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latin typeface="MS Sans Serif"/>
                        </a:rPr>
                        <a:t>(3.22)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7572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3095876"/>
              </p:ext>
            </p:extLst>
          </p:nvPr>
        </p:nvGraphicFramePr>
        <p:xfrm>
          <a:off x="109183" y="122813"/>
          <a:ext cx="8911988" cy="6049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017"/>
                <a:gridCol w="3539287"/>
                <a:gridCol w="826946"/>
                <a:gridCol w="826946"/>
                <a:gridCol w="886015"/>
                <a:gridCol w="886015"/>
                <a:gridCol w="826946"/>
                <a:gridCol w="771816"/>
              </a:tblGrid>
              <a:tr h="260750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VALUE IN '000' $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7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NO.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 O M </a:t>
                      </a:r>
                      <a:r>
                        <a:rPr lang="en-US" sz="1200" b="1" dirty="0" err="1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O D I T I E S 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September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July-September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1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Change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SECTORS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>
                          <a:latin typeface="Arial"/>
                          <a:ea typeface="Times New Roman"/>
                          <a:cs typeface="Times New Roman"/>
                        </a:rPr>
                        <a:t>248,674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254,064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(2.12)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713,610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706,119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1.06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 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TANNED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46,227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43,899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5.30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122,702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128,914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(4.82)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1,785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2,527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(29.36)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5,011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7,341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(31.74)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25.90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17.37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49.08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24.49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17.56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39.44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GARMENTS/ MANF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>
                          <a:latin typeface="Arial"/>
                          <a:ea typeface="Times New Roman"/>
                          <a:cs typeface="Times New Roman"/>
                        </a:rPr>
                        <a:t>54,855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52,392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4.70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158,904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165,411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(3.93)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GARMENTS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35,303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37,538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(5.95)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105,022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110,812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(5.23)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GLOVES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18,526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13,768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34.56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50,382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51,036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(1.28)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MANF.N.S.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1,026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1,086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(5.52)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3,500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3,563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(1.77)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iii)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FOOTWEAR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>
                          <a:latin typeface="Arial"/>
                          <a:ea typeface="Times New Roman"/>
                          <a:cs typeface="Times New Roman"/>
                        </a:rPr>
                        <a:t>10,152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9,393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8.08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35,952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30,545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17.70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FOOTWEAR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8,628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7,261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18.83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32,227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25,575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26.01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CANVAS FOOTWEAR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(60.00)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FOOTWEAR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1,524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2,122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(28.18)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3,705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4,920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(24.70)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CARPETS &amp; RUGS MATS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8,794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10,115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(13.06)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latin typeface="Arial"/>
                          <a:ea typeface="Times New Roman"/>
                          <a:cs typeface="Times New Roman"/>
                        </a:rPr>
                        <a:t>26,030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latin typeface="Arial"/>
                          <a:ea typeface="Times New Roman"/>
                          <a:cs typeface="Times New Roman"/>
                        </a:rPr>
                        <a:t>28,755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(9.48)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ALL OTHER 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128,646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138,265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(6.96)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>
                          <a:latin typeface="Arial"/>
                          <a:ea typeface="Times New Roman"/>
                          <a:cs typeface="Times New Roman"/>
                        </a:rPr>
                        <a:t>370,022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352,494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4.97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TOTAL</a:t>
                      </a:r>
                      <a:endParaRPr lang="en-US" sz="1200" b="1" u="sng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2,180,639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2,617,445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(16.69)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>
                          <a:latin typeface="Arial"/>
                          <a:ea typeface="Times New Roman"/>
                          <a:cs typeface="Times New Roman"/>
                        </a:rPr>
                        <a:t>6,015,013</a:t>
                      </a:r>
                      <a:endParaRPr lang="en-US" sz="12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>
                          <a:latin typeface="Arial"/>
                          <a:ea typeface="Times New Roman"/>
                          <a:cs typeface="Times New Roman"/>
                        </a:rPr>
                        <a:t>6,695,340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(10.16)</a:t>
                      </a:r>
                      <a:endParaRPr lang="en-US" sz="12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8808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1069" y="204713"/>
          <a:ext cx="8611739" cy="6247848"/>
        </p:xfrm>
        <a:graphic>
          <a:graphicData uri="http://schemas.openxmlformats.org/drawingml/2006/table">
            <a:tbl>
              <a:tblPr/>
              <a:tblGrid>
                <a:gridCol w="1170384"/>
                <a:gridCol w="3954542"/>
                <a:gridCol w="1170384"/>
                <a:gridCol w="1170384"/>
                <a:gridCol w="1146045"/>
              </a:tblGrid>
              <a:tr h="85366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/>
                          <a:ea typeface="Times New Roman"/>
                          <a:cs typeface="Times New Roman"/>
                        </a:rPr>
                        <a:t>INCREASING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TREND OF SELECTED COMMODITIES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324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DURING JULY-SEPTEMBER </a:t>
                      </a: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2014-15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VALUE</a:t>
                      </a:r>
                      <a:r>
                        <a:rPr lang="en-US" sz="12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IN US$ THOUSAND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32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S.NO.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 O M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O D I T I E S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JULY-SEPTEMBER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2014-15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2013-14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% CHANGE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A 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TEXTILE &amp; CLOTHING ETC.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1,553,818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1,429,458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8.70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KNITWEAR ( HOSIERY 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632,233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568,747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11.16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READYMADE GARMENTS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484,374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471,282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2.78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TOWELS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183,486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177,024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3.65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OTHERS TEXTILE PROD./ MATERIAL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114,621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107,760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6.37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ART SILK &amp; SYNTH TEX.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96,042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87,952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9.20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TENTS AND CANVAS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43,062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16,693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157.96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B 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AGRO FOOD.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69,793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29,183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139.16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SUGAR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69,793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29,183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139.16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 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MINERAL &amp; METAL.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2,759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2,181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26.50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ONYX MANF.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2,759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2,181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26.50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D 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ENGINEERING GOODS &amp; OTHER MANF. GROUP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84,971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82,873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2.53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SPORTS GOODS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82,015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81,527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0.60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FURNITURE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1,718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1,308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31.35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HANDICRAFTS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1,238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3,157.89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E)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/>
                          <a:ea typeface="Times New Roman"/>
                          <a:cs typeface="Times New Roman"/>
                        </a:rPr>
                        <a:t>OTHER SECTORS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402,249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378,069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6.40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LEATHER FOOTWEAR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32,227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25,575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26.01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ALL OTHERS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370,022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352,494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4.97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SUB TOTAL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2,113,590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1,921,764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9.99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7423" y="109168"/>
          <a:ext cx="8830099" cy="5823145"/>
        </p:xfrm>
        <a:graphic>
          <a:graphicData uri="http://schemas.openxmlformats.org/drawingml/2006/table">
            <a:tbl>
              <a:tblPr/>
              <a:tblGrid>
                <a:gridCol w="1194177"/>
                <a:gridCol w="4460365"/>
                <a:gridCol w="1106891"/>
                <a:gridCol w="1106891"/>
                <a:gridCol w="961775"/>
              </a:tblGrid>
              <a:tr h="229663">
                <a:tc gridSpan="5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From previous slide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DECREASING 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TREND OF SELECTED COMMODITIES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932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DURING JULY- SEPTEMBER 2014-15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VALUE IN US4 THOUSAND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66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S.NO.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 O M M O D I T I E 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JULY-SEPTEMBER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2014-15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2013-14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D 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/>
                          <a:ea typeface="Times New Roman"/>
                          <a:cs typeface="Times New Roman"/>
                        </a:rPr>
                        <a:t>ENGINEERING GOODS &amp; OTHER MANF. GROUP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/>
                          <a:ea typeface="Times New Roman"/>
                          <a:cs typeface="Times New Roman"/>
                        </a:rPr>
                        <a:t>565,442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/>
                          <a:ea typeface="Times New Roman"/>
                          <a:cs typeface="Times New Roman"/>
                        </a:rPr>
                        <a:t>738,821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(23.47)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CHEMICAL &amp; ITS PRODUCTS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260,958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399,391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(34.66)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CEMENT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142,778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147,527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(3.22)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SURGICAL INSTRUMENTS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78,827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81,181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(2.90)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MACHINERY &amp; TRANSPORT EQUIPMENTS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61,571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88,890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(30.73)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CUTLERY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21,308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21,832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(2.40)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E)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OTHER SECTORS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/>
                          <a:ea typeface="Times New Roman"/>
                          <a:cs typeface="Times New Roman"/>
                        </a:rPr>
                        <a:t>311,361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Times New Roman"/>
                          <a:ea typeface="Times New Roman"/>
                          <a:cs typeface="Times New Roman"/>
                        </a:rPr>
                        <a:t>328,050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(5.09)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LEATHER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122,702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128,914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(4.82)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LEATHER GARMENTS/ MANF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105,022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110,812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(5.23)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LEATHER GLOVES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50,382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51,036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(1.28)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LEATHER MANF.N.S.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3,500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3,563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(1.77)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II)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CANVAS FOOTWEAR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20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(60.00)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III)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OTHER FOOTWEAR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3,705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4,920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(24.70)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IV)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CARPETS &amp; RUGS '(WOOLLEN)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26,030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28,755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(9.48)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SUB TOTAL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3,901,423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4,773,576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(18.27)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7423" y="109177"/>
          <a:ext cx="8830099" cy="6703695"/>
        </p:xfrm>
        <a:graphic>
          <a:graphicData uri="http://schemas.openxmlformats.org/drawingml/2006/table">
            <a:tbl>
              <a:tblPr/>
              <a:tblGrid>
                <a:gridCol w="1565258"/>
                <a:gridCol w="4089284"/>
                <a:gridCol w="1106891"/>
                <a:gridCol w="1106891"/>
                <a:gridCol w="961775"/>
              </a:tblGrid>
              <a:tr h="17393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STATEMENT SHOWING DECREASING TREND OF SELECTED COMMODITIES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4467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DURING JULY- SEPTEMBER 2014-15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VALUE IN US4 THOUSAND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93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S.NO.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 O M M O D I T I E 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JULY-SEPTEMBER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2014-15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2013-14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Times New Roman"/>
                          <a:ea typeface="Times New Roman"/>
                          <a:cs typeface="Times New Roman"/>
                        </a:rPr>
                        <a:t>A 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TEXTILE &amp; CLOTHING ETC.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1,863,512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2,129,884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(12.51)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COTTON FABRICS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629,404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727,786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(13.52)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BED WARE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552,943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571,651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(3.27)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COTTON YARN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463,216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592,185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(21.78)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MADE-UPS ( EXCL.TOWELS &amp; BED WARE)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155,736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160,023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(2.68)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RAW COTTON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49,943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65,631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(23.90)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YARN OTHER THAN COTTON YARN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12,200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12,418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(1.76)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COTTON CARDED OR COMBED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70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190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(63.16)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Times New Roman"/>
                          <a:ea typeface="Times New Roman"/>
                          <a:cs typeface="Times New Roman"/>
                        </a:rPr>
                        <a:t>B 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AGRO FOOD.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833,998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988,098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(15.60)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RICE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362,784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404,635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(10.34)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FISH &amp; FISH PREPARATIONS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78,293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85,258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(8.17)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FRUITS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73,480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87,877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(16.38)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MEAT PREPARATIONS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50,109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64,002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(21.71)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VEGETABLES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22,968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42,113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(45.46)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GUAR &amp; GUAR PRODUCTS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17,348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20,389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(14.91)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SPICES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11,422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11,608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(1.60)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OIL SEEDS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6,235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10,572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(41.02)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TOBACCO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3,902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5,125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(23.86)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MOLASSES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3,602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15,381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(76.58)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WHEAT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3,993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(99.75)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LEGUMINOUS VEGETABLES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2,776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ALL OTHER FOOD ITEMS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203,845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234,369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(13.02)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Times New Roman"/>
                          <a:ea typeface="Times New Roman"/>
                          <a:cs typeface="Times New Roman"/>
                        </a:rPr>
                        <a:t>C 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Times New Roman"/>
                          <a:ea typeface="Times New Roman"/>
                          <a:cs typeface="Times New Roman"/>
                        </a:rPr>
                        <a:t>MINERAL &amp; METAL.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327,110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Times New Roman"/>
                          <a:ea typeface="Times New Roman"/>
                          <a:cs typeface="Times New Roman"/>
                        </a:rPr>
                        <a:t>588,723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(44.44)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latin typeface="Times New Roman"/>
                          <a:ea typeface="Times New Roman"/>
                          <a:cs typeface="Times New Roman"/>
                        </a:rPr>
                        <a:t>PETROLEUM GROUP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322,686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Times New Roman"/>
                          <a:ea typeface="Times New Roman"/>
                          <a:cs typeface="Times New Roman"/>
                        </a:rPr>
                        <a:t>474,527 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(32.00)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latin typeface="Times New Roman"/>
                          <a:ea typeface="Times New Roman"/>
                          <a:cs typeface="Times New Roman"/>
                        </a:rPr>
                        <a:t>GEMS &amp; JEWELRY 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latin typeface="Times New Roman"/>
                          <a:ea typeface="Times New Roman"/>
                          <a:cs typeface="Times New Roman"/>
                        </a:rPr>
                        <a:t>4,424 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latin typeface="Times New Roman"/>
                          <a:ea typeface="Times New Roman"/>
                          <a:cs typeface="Times New Roman"/>
                        </a:rPr>
                        <a:t>114,196 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(96.13)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706">
                <a:tc gridSpan="5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latin typeface="Calibri"/>
                          <a:ea typeface="Times New Roman"/>
                        </a:rPr>
                        <a:t>Continue……</a:t>
                      </a: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latin typeface="Calibri"/>
                        <a:ea typeface="Times New Roman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90065902"/>
              </p:ext>
            </p:extLst>
          </p:nvPr>
        </p:nvGraphicFramePr>
        <p:xfrm>
          <a:off x="61415" y="130246"/>
          <a:ext cx="8993872" cy="6598101"/>
        </p:xfrm>
        <a:graphic>
          <a:graphicData uri="http://schemas.openxmlformats.org/drawingml/2006/table">
            <a:tbl>
              <a:tblPr/>
              <a:tblGrid>
                <a:gridCol w="354269"/>
                <a:gridCol w="3096340"/>
                <a:gridCol w="1066800"/>
                <a:gridCol w="350939"/>
                <a:gridCol w="563461"/>
                <a:gridCol w="990600"/>
                <a:gridCol w="914400"/>
                <a:gridCol w="891384"/>
                <a:gridCol w="765679"/>
              </a:tblGrid>
              <a:tr h="35223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IMPORT OF SELECTED COMMODITIES IN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AUGUST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&amp; JULY-SEPTEMBER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2014 </a:t>
                      </a: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VALUES IN US$ thousand</a:t>
                      </a: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SL. No.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COMMODITIES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September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71">
                <a:tc v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34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G R A N D      T O T A L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4,561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3,791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20.31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12,519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11,177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12.01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34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FOOD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53.19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1,430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1,042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37.27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MACHINERY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613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493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24.30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1,782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1,435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24.25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TRANSPORT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-16.80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-0.14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PETROLEUM GROUP   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1,333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1,352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-1.40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3,757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3,985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-5.71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 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TEXTILE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20.35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21.23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AGRICULTURAL AND OTHER CHEMICALS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17.27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1,861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1,557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19.52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METAL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61.74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21.29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MISCELLANEOUS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42.08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34.49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ALL OTHERS ITEMS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79.90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1,255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1,064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17.91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02633932"/>
              </p:ext>
            </p:extLst>
          </p:nvPr>
        </p:nvGraphicFramePr>
        <p:xfrm>
          <a:off x="218363" y="245657"/>
          <a:ext cx="8734568" cy="6428096"/>
        </p:xfrm>
        <a:graphic>
          <a:graphicData uri="http://schemas.openxmlformats.org/drawingml/2006/table">
            <a:tbl>
              <a:tblPr/>
              <a:tblGrid>
                <a:gridCol w="3746249"/>
                <a:gridCol w="1662773"/>
                <a:gridCol w="1662773"/>
                <a:gridCol w="1662773"/>
              </a:tblGrid>
              <a:tr h="5923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500" b="1" i="0" u="sng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SBP</a:t>
                      </a:r>
                      <a:r>
                        <a:rPr lang="en-US" sz="25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EXPORT RECEIPTS BY COUNTRY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(Thousand US Dollar)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CONTINENT</a:t>
                      </a:r>
                      <a:r>
                        <a:rPr lang="en-US" sz="25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/ REGION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 vMerge="1">
                  <a:txBody>
                    <a:bodyPr/>
                    <a:lstStyle/>
                    <a:p>
                      <a:pPr algn="l" fontAlgn="b"/>
                      <a:endParaRPr lang="en-US" sz="2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3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515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Total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(received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through Banks)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6,177,675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6,113,757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Asia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2,588,204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2,767,147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Europe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1,940,951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1,651,113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Americas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1,204,699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1,230,729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Africa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341,772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372,608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Oceania &amp; Others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7609947"/>
              </p:ext>
            </p:extLst>
          </p:nvPr>
        </p:nvGraphicFramePr>
        <p:xfrm>
          <a:off x="232012" y="232012"/>
          <a:ext cx="8570793" cy="6277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72024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1927754"/>
              </p:ext>
            </p:extLst>
          </p:nvPr>
        </p:nvGraphicFramePr>
        <p:xfrm>
          <a:off x="122238" y="136525"/>
          <a:ext cx="8921555" cy="6591815"/>
        </p:xfrm>
        <a:graphic>
          <a:graphicData uri="http://schemas.openxmlformats.org/drawingml/2006/table">
            <a:tbl>
              <a:tblPr/>
              <a:tblGrid>
                <a:gridCol w="1134718"/>
                <a:gridCol w="3296380"/>
                <a:gridCol w="1517608"/>
                <a:gridCol w="1669369"/>
                <a:gridCol w="1303480"/>
              </a:tblGrid>
              <a:tr h="43384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 RECEIPTS BY TOP 10 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84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(Thousand US Dollar)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84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8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(received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through Banks)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6,177,675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6,113,757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U. S. 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1,005,208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1,025,393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-2.0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543,596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701,434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-22.5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U. K.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418,003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373,331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Afghanistan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397,345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249,605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U. A. 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338,526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416,628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-18.7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302,690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281,898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218,870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159,444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Spain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203,402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151,336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Bangladesh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175,731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185,991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Netherlands (Holland)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166,632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2889250" y="909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2895600" y="11795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895600" y="11795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486"/>
          <p:cNvSpPr>
            <a:spLocks noChangeShapeType="1"/>
          </p:cNvSpPr>
          <p:nvPr/>
        </p:nvSpPr>
        <p:spPr bwMode="auto">
          <a:xfrm>
            <a:off x="2743200" y="1252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527" name="Group 16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289176"/>
              </p:ext>
            </p:extLst>
          </p:nvPr>
        </p:nvGraphicFramePr>
        <p:xfrm>
          <a:off x="50800" y="36513"/>
          <a:ext cx="8976566" cy="6592886"/>
        </p:xfrm>
        <a:graphic>
          <a:graphicData uri="http://schemas.openxmlformats.org/drawingml/2006/table">
            <a:tbl>
              <a:tblPr/>
              <a:tblGrid>
                <a:gridCol w="1168400"/>
                <a:gridCol w="838200"/>
                <a:gridCol w="838200"/>
                <a:gridCol w="838200"/>
                <a:gridCol w="791156"/>
                <a:gridCol w="900482"/>
                <a:gridCol w="900482"/>
                <a:gridCol w="900482"/>
                <a:gridCol w="900482"/>
                <a:gridCol w="900482"/>
              </a:tblGrid>
              <a:tr h="71814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Pakistan’s Trade Performance [Million USD]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416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 - SEPTEMBER 2014-15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47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 (2014-15)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 (2013-14) values only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47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Balance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Balance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%age  Growth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%age  Growth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%age  Growth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Imports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Balance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44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1,923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-8.18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3,364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-11.80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-1,434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-16.58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2,095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3,814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-1,719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44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August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1,911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-3.64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4,718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-2,807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76.65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1,983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3,572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-1,589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44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September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2,181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-16.67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4561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20.31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-2380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102.73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2,617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3,791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-1,174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44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Jul-Aug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6,051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-10.16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12,519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12.02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-6,504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45.11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6,695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11,177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-4,482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553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Values in US$ Million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553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Pakistan Bureau of Statistics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99512945"/>
              </p:ext>
            </p:extLst>
          </p:nvPr>
        </p:nvGraphicFramePr>
        <p:xfrm>
          <a:off x="122238" y="109538"/>
          <a:ext cx="8909028" cy="6692098"/>
        </p:xfrm>
        <a:graphic>
          <a:graphicData uri="http://schemas.openxmlformats.org/drawingml/2006/table">
            <a:tbl>
              <a:tblPr/>
              <a:tblGrid>
                <a:gridCol w="826529"/>
                <a:gridCol w="2950073"/>
                <a:gridCol w="1886711"/>
                <a:gridCol w="1888300"/>
                <a:gridCol w="1357415"/>
              </a:tblGrid>
              <a:tr h="47800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ASIAN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 (Thousand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$)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00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Asian Countries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2,588,204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2,767,147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543,596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701,434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-22.5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Afghanistan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397,345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249,605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U. A. 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338,526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416,628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Bangladesh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175,731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185,991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Singapore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152,046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Saudi Arabia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115,589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117,109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Hong Kong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113,764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126,478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South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104,434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112,103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India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Turkey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87,720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99,153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1637687"/>
              </p:ext>
            </p:extLst>
          </p:nvPr>
        </p:nvGraphicFramePr>
        <p:xfrm>
          <a:off x="150813" y="163513"/>
          <a:ext cx="8856662" cy="6581775"/>
        </p:xfrm>
        <a:graphic>
          <a:graphicData uri="http://schemas.openxmlformats.org/drawingml/2006/table">
            <a:tbl>
              <a:tblPr/>
              <a:tblGrid>
                <a:gridCol w="828675"/>
                <a:gridCol w="3571875"/>
                <a:gridCol w="1639887"/>
                <a:gridCol w="1638300"/>
                <a:gridCol w="1177925"/>
              </a:tblGrid>
              <a:tr h="80327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AMERICAN COUNTRIES (Thousand $)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5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1,204,699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1,230,729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U. S. 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1,005,208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1,025,393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63,841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65,168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Mexico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33,583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28,994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18,530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22,186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-16.5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Brazil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16,561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23,242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-28.7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Argentina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14,058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Colombia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14,027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15,068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Peru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7,197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7,688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Romania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Ecuador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3480801"/>
              </p:ext>
            </p:extLst>
          </p:nvPr>
        </p:nvGraphicFramePr>
        <p:xfrm>
          <a:off x="122238" y="122238"/>
          <a:ext cx="8971658" cy="6704448"/>
        </p:xfrm>
        <a:graphic>
          <a:graphicData uri="http://schemas.openxmlformats.org/drawingml/2006/table">
            <a:tbl>
              <a:tblPr/>
              <a:tblGrid>
                <a:gridCol w="831418"/>
                <a:gridCol w="3581003"/>
                <a:gridCol w="1643687"/>
                <a:gridCol w="1642092"/>
                <a:gridCol w="1273458"/>
              </a:tblGrid>
              <a:tr h="7398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EUROPEAN COUNTRIES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(Thousand  $)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260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JULY-AUGUST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2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3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1,940,951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1,651,113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U. K.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418,003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373,331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302,690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281,898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218,870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159,444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Spain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203,402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151,336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Netherlands (Holland)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166,632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146,825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128,118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Belgium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125,322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Portugal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44,508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38,638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38,873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35,020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0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Poland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51194312"/>
              </p:ext>
            </p:extLst>
          </p:nvPr>
        </p:nvGraphicFramePr>
        <p:xfrm>
          <a:off x="109538" y="177800"/>
          <a:ext cx="8885237" cy="6557967"/>
        </p:xfrm>
        <a:graphic>
          <a:graphicData uri="http://schemas.openxmlformats.org/drawingml/2006/table">
            <a:tbl>
              <a:tblPr/>
              <a:tblGrid>
                <a:gridCol w="712787"/>
                <a:gridCol w="3635375"/>
                <a:gridCol w="1668463"/>
                <a:gridCol w="1668462"/>
                <a:gridCol w="1200150"/>
              </a:tblGrid>
              <a:tr h="80009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AFRICAN COUNTRIES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(thousand $)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91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341,772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372,608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63,129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78,787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Kenya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61,571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44,413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Egypt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35,355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37,725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Tanzania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20,449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Mozambique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16,979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27,321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-37.9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Madagascar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13,720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16,834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Mauritius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9,533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9,941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Angola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Uganda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Algeria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7,234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7,469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3063689"/>
              </p:ext>
            </p:extLst>
          </p:nvPr>
        </p:nvGraphicFramePr>
        <p:xfrm>
          <a:off x="95533" y="54581"/>
          <a:ext cx="8884693" cy="6786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7883"/>
                <a:gridCol w="768405"/>
                <a:gridCol w="768405"/>
              </a:tblGrid>
              <a:tr h="20090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 AND IMPORTS OF </a:t>
                      </a:r>
                      <a:r>
                        <a:rPr lang="en-US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33"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million US$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Jul-Sep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 of Services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1,712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992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Manufacturing services on physical inputs owned by others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Maintenance and repair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Transport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Travel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Construction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Insurance and pension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Financial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Charges for the use of intellectual property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Telecommunications, computer, and information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178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Other business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184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Personal, cultural, and recreational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Government goods and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878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 which: Logistic Support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5367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Times New Roman"/>
                          <a:ea typeface="Times New Roman"/>
                          <a:cs typeface="Times New Roman"/>
                        </a:rPr>
                        <a:t>735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Imports of Services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2,159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1,886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Manufacturing services on physical inputs owned by others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Maintenance and repair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Transport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1,109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950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Travel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Construction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Insurance and pension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Financial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Charges for the use of intellectual property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Telecommunications, computer, and information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Other business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Personal, cultural, and recreational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Government goods and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5877393"/>
              </p:ext>
            </p:extLst>
          </p:nvPr>
        </p:nvGraphicFramePr>
        <p:xfrm>
          <a:off x="122831" y="164793"/>
          <a:ext cx="8871044" cy="6590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969"/>
                <a:gridCol w="2682308"/>
                <a:gridCol w="967074"/>
                <a:gridCol w="864787"/>
                <a:gridCol w="1041464"/>
                <a:gridCol w="1041464"/>
                <a:gridCol w="855489"/>
                <a:gridCol w="855489"/>
              </a:tblGrid>
              <a:tr h="23612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FOREIGN DIRECT INVESTMENT IN PAKISTAN-BY SECTOR</a:t>
                      </a:r>
                      <a:endParaRPr lang="en-US" sz="1400" b="1" i="0" u="sng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4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(Million US $)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1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Sr.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 FY15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</a:t>
                      </a:r>
                      <a:r>
                        <a:rPr lang="en-US" sz="1200" b="1" u="none" strike="noStrike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 FY14 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4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Food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- 2.9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26.2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Food Packaging</a:t>
                      </a:r>
                      <a:endParaRPr lang="en-US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Beverages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Tobacco &amp; Cigarettes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45.2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Sugar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Textiles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Paper &amp; Pulp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Leather &amp; Leather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Rubber &amp; Rubber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10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Chemicals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28.1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23.0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Petro Chemicals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Petroleum Refining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- 4.2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Minning &amp; Quarrying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Oil &amp; Gas Explorations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43.6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91.6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86.2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109.3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Pharmaceuticals &amp; OTC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53.1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- 47.7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Cosmetics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17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Fertilizers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18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Cement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12.9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- 6.0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19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Ceramics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20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Basic Metals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Metal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Machinery other than Electrical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Machinery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Electronics 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I) Consumer/Household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II) Industrial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Times New Roman"/>
                        </a:rPr>
                        <a:t>  0.6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23694977"/>
              </p:ext>
            </p:extLst>
          </p:nvPr>
        </p:nvGraphicFramePr>
        <p:xfrm>
          <a:off x="95533" y="177430"/>
          <a:ext cx="8939286" cy="655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867"/>
                <a:gridCol w="2832376"/>
                <a:gridCol w="974514"/>
                <a:gridCol w="871439"/>
                <a:gridCol w="1049476"/>
                <a:gridCol w="1049476"/>
                <a:gridCol w="862069"/>
                <a:gridCol w="862069"/>
              </a:tblGrid>
              <a:tr h="197323">
                <a:tc gridSpan="8"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previous </a:t>
                      </a:r>
                      <a:r>
                        <a:rPr lang="en-US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lide</a:t>
                      </a:r>
                      <a:endParaRPr lang="en-US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732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FOREIGN DIRECT INVESTMENT IN PAKISTAN-BY SECTOR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732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r" fontAlgn="t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(Million US $)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73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Sr.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 FY15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</a:t>
                      </a:r>
                      <a:r>
                        <a:rPr lang="en-US" sz="1200" b="1" u="none" strike="noStrike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 FY14 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73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05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Transport Equipment(Automobiles)</a:t>
                      </a:r>
                      <a:endParaRPr lang="en-US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I) Motorcycles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II) Cars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III) Buses,Trucks,Vans &amp; Trail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Power 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24.3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55.6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36.9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18.7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I) Thermal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16.6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46.5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36.8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II) Hydel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III) Coal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007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27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Construction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28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Trade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17.1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29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Transport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30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Tourism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Storage Facilities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Communications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- 8.7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31.2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64.0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- 32.8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1) Telecommunications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- 11.0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24.8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57.5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- 32.7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2) Information Technology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I) Software Development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II) Hardware Development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III) I.T.Service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- 4.1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3) Postal &amp; Courier Services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Financial Business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56.6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36.8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Social Services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 Services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14.8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12.1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- 2.0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84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143.2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60.8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82.4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417.1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247.6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Times New Roman"/>
                        </a:rPr>
                        <a:t>  169.5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02066755"/>
              </p:ext>
            </p:extLst>
          </p:nvPr>
        </p:nvGraphicFramePr>
        <p:xfrm>
          <a:off x="81886" y="136472"/>
          <a:ext cx="8980228" cy="6644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741"/>
                <a:gridCol w="375333"/>
                <a:gridCol w="403138"/>
                <a:gridCol w="2210304"/>
                <a:gridCol w="1181610"/>
                <a:gridCol w="986991"/>
                <a:gridCol w="1084300"/>
                <a:gridCol w="1126003"/>
                <a:gridCol w="1153808"/>
              </a:tblGrid>
              <a:tr h="16205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50" b="1" u="sng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COUNTRY-WISE WORKERS' REMITTANCES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 in US$ million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(Provisional)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0373">
                <a:tc rowSpan="3" gridSpan="4">
                  <a:txBody>
                    <a:bodyPr/>
                    <a:lstStyle/>
                    <a:p>
                      <a:pPr algn="l" fontAlgn="ctr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Item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September 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0373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Amount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growth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FY15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FY14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235.99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173.87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692.08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624.80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10.77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U.K.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218.38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190.09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639.05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610.55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4.67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Saudi Arabia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495.63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373.58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1,347.00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1,106.17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21.77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48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UAE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394.10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276.03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1,031.89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784.45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31.54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Dubai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210.42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149.25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535.98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391.87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36.77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Abu Dhabi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175.10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121.65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479.02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377.85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26.78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Sharjah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8.47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5.03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16.56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14.44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14.68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0.11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13.79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5.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GCC Countries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213.11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151.24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545.04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447.14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21.89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Bahrain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34.87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25.43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90.50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80.07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13.03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Kuwait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76.88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56.76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200.60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168.23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19.24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Qatar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37.08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29.75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88.33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85.52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3.29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Oman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64.28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39.30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165.61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113.32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46.14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6.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 Countries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34.05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33.85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111.51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109.19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2.12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Germany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7.53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6.03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21.66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20.69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4.69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France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2.71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8.34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9.61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-13.22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Netherland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0.31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-10.91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Spain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3.90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6.83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18.30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22.04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-16.97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Italy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3.02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10.01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9.25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8.22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Greece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1.51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4.48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3.92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14.29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Sweden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1.20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3.65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4.15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-12.05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Denmark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1.65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5.59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7.24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-22.79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Ireland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11.83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11.11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37.20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30.38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22.45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Belgium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60.49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Norway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3.18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2.98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9.06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8.48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6.84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Switzerland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2.63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2.83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7.23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8.65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-16.42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Australia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15.86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14.09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48.07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38.88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23.64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Canada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24.38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14.37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53.90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47.80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12.76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0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Japan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0.83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2.13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1.20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77.50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Countries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78.45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50.08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207.73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140.63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47.71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541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5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50" b="1" dirty="0">
                          <a:latin typeface="Times New Roman"/>
                          <a:ea typeface="Calibri"/>
                          <a:cs typeface="Times New Roman"/>
                        </a:rPr>
                        <a:t>1,716.59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50" b="1" dirty="0">
                          <a:latin typeface="Times New Roman"/>
                          <a:ea typeface="Calibri"/>
                          <a:cs typeface="Times New Roman"/>
                        </a:rPr>
                        <a:t>1,283.41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50" b="1" dirty="0">
                          <a:latin typeface="Times New Roman"/>
                          <a:ea typeface="Calibri"/>
                          <a:cs typeface="Times New Roman"/>
                        </a:rPr>
                        <a:t>4,694.69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50" b="1" dirty="0">
                          <a:latin typeface="Times New Roman"/>
                          <a:ea typeface="Calibri"/>
                          <a:cs typeface="Times New Roman"/>
                        </a:rPr>
                        <a:t>3,927.94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50" b="1" dirty="0">
                          <a:latin typeface="Times New Roman"/>
                          <a:ea typeface="Calibri"/>
                          <a:cs typeface="Times New Roman"/>
                        </a:rPr>
                        <a:t>19.52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1143000" y="2819400"/>
            <a:ext cx="69444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>
                <a:latin typeface="Georgia" pitchFamily="18" charset="0"/>
              </a:rPr>
              <a:t>  </a:t>
            </a:r>
            <a:r>
              <a:rPr lang="en-US" sz="5400" b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THANK</a:t>
            </a:r>
            <a:r>
              <a:rPr lang="en-US" sz="5400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en-US" sz="5400" b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YOU</a:t>
            </a:r>
            <a:endParaRPr lang="en-US" sz="5400" dirty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68239" y="103495"/>
          <a:ext cx="8911988" cy="657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8151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5238750" y="-11588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7067550" y="-11588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46101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64389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6101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64389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6101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4389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835400" y="2403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244850" y="2124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524"/>
          <p:cNvSpPr>
            <a:spLocks noChangeShapeType="1"/>
          </p:cNvSpPr>
          <p:nvPr/>
        </p:nvSpPr>
        <p:spPr bwMode="auto">
          <a:xfrm>
            <a:off x="4184650" y="199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11" name="Group 12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9180219"/>
              </p:ext>
            </p:extLst>
          </p:nvPr>
        </p:nvGraphicFramePr>
        <p:xfrm>
          <a:off x="152400" y="153988"/>
          <a:ext cx="8882420" cy="6622594"/>
        </p:xfrm>
        <a:graphic>
          <a:graphicData uri="http://schemas.openxmlformats.org/drawingml/2006/table">
            <a:tbl>
              <a:tblPr/>
              <a:tblGrid>
                <a:gridCol w="513859"/>
                <a:gridCol w="3156562"/>
                <a:gridCol w="901579"/>
                <a:gridCol w="914400"/>
                <a:gridCol w="762000"/>
                <a:gridCol w="914400"/>
                <a:gridCol w="990600"/>
                <a:gridCol w="729020"/>
              </a:tblGrid>
              <a:tr h="604791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Division-wise Export Analysis (JULY-AUGUST 2014-15 and 2013-14: Value in US $ million)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253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O M M O D I T Y    S E C T O R S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SEPTEMBER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JULY-SEPTEMBER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7756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8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GRAND TOTAL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2,181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2,617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-16.67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6,015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6,695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-10.15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5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TEXTILE &amp; GARMENTS CATEGORY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1270 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-1.16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3,417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3,559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-3.99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83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AGRO &amp; FOOD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335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-1.23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904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1,017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-11.16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83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MINERAL &amp; METAL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407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-67.95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591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-44.18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83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ENGINEERING GOODS &amp; OTHER MANFURES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347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-39.21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650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822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-20.84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09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SECTORS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-2.12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714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706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27547" y="341194"/>
          <a:ext cx="8529850" cy="616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7492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05759867"/>
              </p:ext>
            </p:extLst>
          </p:nvPr>
        </p:nvGraphicFramePr>
        <p:xfrm>
          <a:off x="54594" y="54611"/>
          <a:ext cx="8980225" cy="6768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248"/>
                <a:gridCol w="3139400"/>
                <a:gridCol w="917448"/>
                <a:gridCol w="917448"/>
                <a:gridCol w="863862"/>
                <a:gridCol w="896024"/>
                <a:gridCol w="856576"/>
                <a:gridCol w="805219"/>
              </a:tblGrid>
              <a:tr h="232766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EXPORT FROM PAKISTAN WITH AVERAGE UNIT PRICE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200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9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5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7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 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TEXTILE &amp; CLOTHING ETC.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1,254,972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1,269,750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(1.16)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3,417,330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3,559,342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(3.99)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RAW COTTON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30,466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32,274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(5.60)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49,943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65,631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(23.90)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19,070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17,638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8.12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30,382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36,915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(17.70)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1,597.59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1,829.80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(12.69)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1,643.84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1,777.90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(7.54)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COTTON CARDED OR COMBED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(64.29)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190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(63.16)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Qty.000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(68.18)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303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(83.50)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1.27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12.24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1.40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0.63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123.26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III)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COTTON YARN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171,288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196,548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(12.85)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463,216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592,185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(21.78)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Qty.000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62,319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64,724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(3.72)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162,800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194,925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(16.48)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2.75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3.04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(9.49)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2.85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3.04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(6.34)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iv)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YARN OTHER THAN COTTON YARN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4,524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5,243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(13.71)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12,200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12,418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(1.76)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COTTON FABRICS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227,169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262,034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(13.31)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629,404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727,786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(13.52)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000 Sq.M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134,387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229,085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(41.34)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416,733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677,407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(38.48)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 Sq.M.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1.69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1.14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47.79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1.51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1.07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40.58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READYMADE GARMENTS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162,943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151,952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7.23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484,374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471,282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2.78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000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2,452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2,039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20.26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7,612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7,074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7.61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PER.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66.45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74.52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(10.83)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63.63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66.62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(4.49)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vii)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KNITWEAR ( HOSIERY 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latin typeface="Arial"/>
                          <a:ea typeface="Times New Roman"/>
                          <a:cs typeface="Times New Roman"/>
                        </a:rPr>
                        <a:t>222,351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189,735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17.19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632,233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568,747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11.16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000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14,201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9,952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42.69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34,187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27,143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25.95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PER.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15.66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19.07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(17.87)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18.49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20.95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(11.74)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150" b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cs typeface="Times New Roman"/>
                        </a:rPr>
                        <a:t>continuue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403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35214267"/>
              </p:ext>
            </p:extLst>
          </p:nvPr>
        </p:nvGraphicFramePr>
        <p:xfrm>
          <a:off x="136477" y="109186"/>
          <a:ext cx="8911988" cy="6496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123"/>
                <a:gridCol w="3222232"/>
                <a:gridCol w="910476"/>
                <a:gridCol w="910476"/>
                <a:gridCol w="884494"/>
                <a:gridCol w="862021"/>
                <a:gridCol w="857597"/>
                <a:gridCol w="791569"/>
              </a:tblGrid>
              <a:tr h="257219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5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21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5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Change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A )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TEXTILE &amp; CLOTHING ETC.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1,254,972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1,269,750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(1.16)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3,417,330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3,559,342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(3.99)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ysClr val="windowText" lastClr="000000"/>
                          </a:solidFill>
                          <a:effectLst/>
                        </a:rPr>
                        <a:t>viii)</a:t>
                      </a:r>
                      <a:endParaRPr lang="en-US" sz="115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MADE-UPS ( EXCL. TOWELS AND BEDWEAR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57,337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52,546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9.12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155,736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160,023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(2.68)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ix)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BED WARE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202,448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253,087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(20.01)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552,943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571,651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(3.27)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29,079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39,414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(26.22)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84,189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87,003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(3.23)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6.96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8.42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(0.04)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TOWELS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69,844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66,240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5.44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183,486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177,024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3.65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19,855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14,724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34.85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47,928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38,930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23.11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3.52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4.50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(21.81)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3.83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4.55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(15.81)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xi)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TENTS AND CANVAS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24,398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5,800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320.66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43,062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16,693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157.96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Qty.000 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6,641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2,377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179.39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12,634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6,573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92.21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3.67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2.44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50.56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3.41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2.54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34.21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xii)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ART SILK &amp; SYNTH TEX.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35,029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17,769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97.14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96,042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87,952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9.20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 000 Sq.M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14,520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15,282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(4.99)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52,087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97,963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(46.83)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Sq.M.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2.41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1.16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107.48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1.84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0.90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105.38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xiii)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OTHERS TEXTILE PROD./ MATERIAL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47,155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36,466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29.31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114,621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107,760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6.37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449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9470342"/>
              </p:ext>
            </p:extLst>
          </p:nvPr>
        </p:nvGraphicFramePr>
        <p:xfrm>
          <a:off x="122832" y="122835"/>
          <a:ext cx="8911987" cy="6660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968"/>
                <a:gridCol w="2712211"/>
                <a:gridCol w="1086799"/>
                <a:gridCol w="763361"/>
                <a:gridCol w="847829"/>
                <a:gridCol w="1045495"/>
                <a:gridCol w="1011905"/>
                <a:gridCol w="881419"/>
              </a:tblGrid>
              <a:tr h="170169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16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Change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B )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AGRO FOOD.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335,481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339,658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(1.23)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903,791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1,017,281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(11.16)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1 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RICE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132,878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140,726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(5.58)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362,784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404,635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(10.34)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221,715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228,802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(3.10)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587,424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635,637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(7.58)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599.32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615.06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(2.56)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617.58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636.58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(2.98)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RICE (Basmati)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52,950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51,216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3.39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138,231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154,736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(10.67)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54,663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49,674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10.04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133,626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144,666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(7.63)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968.66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1,031.04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(6.05)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1,034.46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1,069.61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(3.29)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b)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RICE (Others)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79,928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89,510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(10.70)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224,553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249,899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(10.14)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167,052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179,128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(6.74)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453,798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490,971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(7.57)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478.46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499.70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(4.25)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494.83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508.99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(2.78)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FISH &amp; FISH PREPARATIONS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37,609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41,893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(10.23)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78,293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85,258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(8.17)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15,253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16,552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(7.85)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31,378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33,697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(6.88)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2.47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2.53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(2.58)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2.50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2.53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(1.38)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FRUITS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26,294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31,323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(16.06)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73,480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87,877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(16.38)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40,023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53,880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(25.72)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118,593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142,016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(16.49)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13.01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iv)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VEGETABLES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6,156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10,553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(41.67)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22,968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42,113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(45.46)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14,207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27,260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(47.88)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68,390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130,465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(47.58)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11.93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4.04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LEGUMINOUS VEGETABLES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956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2,776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986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3,186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0.97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Times New Roman"/>
                        </a:rPr>
                        <a:t>0.87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632"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cs typeface="Times New Roman"/>
                        </a:rPr>
                        <a:t>Continue..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9402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2969521"/>
              </p:ext>
            </p:extLst>
          </p:nvPr>
        </p:nvGraphicFramePr>
        <p:xfrm>
          <a:off x="136481" y="204708"/>
          <a:ext cx="8843746" cy="6486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719"/>
                <a:gridCol w="2548380"/>
                <a:gridCol w="1078477"/>
                <a:gridCol w="757516"/>
                <a:gridCol w="873427"/>
                <a:gridCol w="1005400"/>
                <a:gridCol w="975800"/>
                <a:gridCol w="903027"/>
              </a:tblGrid>
              <a:tr h="176933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93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July-September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64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Change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B )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AGRO FOOD.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335,481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339,658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(1.23)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903,791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latin typeface="Arial"/>
                          <a:ea typeface="Times New Roman"/>
                          <a:cs typeface="Times New Roman"/>
                        </a:rPr>
                        <a:t>1,017,281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(11.16)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MEAT PREPARATIONS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latin typeface="Arial"/>
                          <a:ea typeface="Times New Roman"/>
                          <a:cs typeface="Times New Roman"/>
                        </a:rPr>
                        <a:t>15,262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latin typeface="Arial"/>
                          <a:ea typeface="Times New Roman"/>
                          <a:cs typeface="Times New Roman"/>
                        </a:rPr>
                        <a:t>16,461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(7.28)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latin typeface="Arial"/>
                          <a:ea typeface="Times New Roman"/>
                          <a:cs typeface="Times New Roman"/>
                        </a:rPr>
                        <a:t>50,109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latin typeface="Arial"/>
                          <a:ea typeface="Times New Roman"/>
                          <a:cs typeface="Times New Roman"/>
                        </a:rPr>
                        <a:t>64,002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(21.71)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WHEAT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2,211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(99.55)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3,993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(99.75)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viii)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SUGAR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27,603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3,890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609.59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69,793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29,183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139.16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55,831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8,225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578.80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145,409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61,045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138.20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4.54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0.40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ix)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OIL SEEDS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4,250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3,942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7.81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6,235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10,572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(41.02)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2,663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3,044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(12.52)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3,848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13,415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(71.32)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1.60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1.30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23.24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1.62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0.79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105.61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TOBACCO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1,593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1,203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32.42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3,902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5,125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(23.86)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589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453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30.02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1,265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1,715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(26.24)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2.70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2.66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1.84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3.08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3.22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SPICES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4,456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4,611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(3.36)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11,422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11,608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(1.60)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1,358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1,546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(12.16)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3,280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3,844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(14.67)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3.28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2.98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10.02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3.48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3.02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15.32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GUAR &amp; GUAR PRODUCTS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5,784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4,429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30.59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17,348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20,389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(14.91)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MOLASSES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10,573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(99.91)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3,602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15,381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(76.58)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89,050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(99.92)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27,671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125,524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(77.96)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140.85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118.73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18.63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130.17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123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6.23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u="none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xiv)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ALL OTHER FOOD ITEMS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73,576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66,887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10.00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203,845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>
                          <a:latin typeface="Arial"/>
                          <a:ea typeface="Times New Roman"/>
                          <a:cs typeface="Times New Roman"/>
                        </a:rPr>
                        <a:t>234,369</a:t>
                      </a:r>
                      <a:endParaRPr lang="en-US" sz="1100" u="none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(13.02)</a:t>
                      </a:r>
                      <a:endParaRPr lang="en-US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724141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9808</TotalTime>
  <Words>4809</Words>
  <Application>Microsoft Office PowerPoint</Application>
  <PresentationFormat>On-screen Show (4:3)</PresentationFormat>
  <Paragraphs>2723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Pakistan’s Trade Statistics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tdap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Pakistan’s Trade Statistics</dc:title>
  <dc:creator>wto cel</dc:creator>
  <cp:lastModifiedBy>amirwto</cp:lastModifiedBy>
  <cp:revision>1069</cp:revision>
  <cp:lastPrinted>2013-09-26T09:03:40Z</cp:lastPrinted>
  <dcterms:created xsi:type="dcterms:W3CDTF">2010-04-17T07:19:53Z</dcterms:created>
  <dcterms:modified xsi:type="dcterms:W3CDTF">2014-10-28T05:53:30Z</dcterms:modified>
</cp:coreProperties>
</file>