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0"/>
  </p:handoutMasterIdLst>
  <p:sldIdLst>
    <p:sldId id="313" r:id="rId2"/>
    <p:sldId id="303" r:id="rId3"/>
    <p:sldId id="284" r:id="rId4"/>
    <p:sldId id="312" r:id="rId5"/>
    <p:sldId id="289" r:id="rId6"/>
    <p:sldId id="309" r:id="rId7"/>
    <p:sldId id="295" r:id="rId8"/>
    <p:sldId id="296" r:id="rId9"/>
    <p:sldId id="291" r:id="rId10"/>
    <p:sldId id="292" r:id="rId11"/>
    <p:sldId id="264" r:id="rId12"/>
    <p:sldId id="265" r:id="rId13"/>
    <p:sldId id="293" r:id="rId14"/>
    <p:sldId id="267" r:id="rId15"/>
    <p:sldId id="294" r:id="rId16"/>
    <p:sldId id="297" r:id="rId17"/>
    <p:sldId id="311" r:id="rId18"/>
    <p:sldId id="275" r:id="rId19"/>
    <p:sldId id="299" r:id="rId20"/>
    <p:sldId id="300" r:id="rId21"/>
    <p:sldId id="301" r:id="rId22"/>
    <p:sldId id="277" r:id="rId23"/>
    <p:sldId id="307" r:id="rId24"/>
    <p:sldId id="308" r:id="rId25"/>
    <p:sldId id="278" r:id="rId26"/>
    <p:sldId id="279" r:id="rId27"/>
    <p:sldId id="310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50" baseline="0"/>
            </a:pPr>
            <a:r>
              <a:rPr lang="en-US" sz="2400" baseline="0" dirty="0"/>
              <a:t>Internet Penetration </a:t>
            </a:r>
          </a:p>
          <a:p>
            <a:pPr>
              <a:defRPr sz="1850" baseline="0"/>
            </a:pPr>
            <a:r>
              <a:rPr lang="en-US" sz="2400" baseline="0" dirty="0"/>
              <a:t>percentage</a:t>
            </a:r>
          </a:p>
        </c:rich>
      </c:tx>
      <c:layout>
        <c:manualLayout>
          <c:xMode val="edge"/>
          <c:yMode val="edge"/>
          <c:x val="0.31440969184407541"/>
          <c:y val="0"/>
        </c:manualLayout>
      </c:layout>
    </c:title>
    <c:plotArea>
      <c:layout>
        <c:manualLayout>
          <c:layoutTarget val="inner"/>
          <c:xMode val="edge"/>
          <c:yMode val="edge"/>
          <c:x val="3.5567342276659905E-2"/>
          <c:y val="0.16779441190293901"/>
          <c:w val="0.9376977009818217"/>
          <c:h val="0.752694935591968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7"/>
                <c:pt idx="0">
                  <c:v>Pakistan</c:v>
                </c:pt>
                <c:pt idx="1">
                  <c:v>India</c:v>
                </c:pt>
                <c:pt idx="2">
                  <c:v>China</c:v>
                </c:pt>
                <c:pt idx="3">
                  <c:v>Sri Lanka</c:v>
                </c:pt>
                <c:pt idx="4">
                  <c:v>Bangladesh</c:v>
                </c:pt>
                <c:pt idx="5">
                  <c:v>Nigeria</c:v>
                </c:pt>
                <c:pt idx="6">
                  <c:v>Kenya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15.5</c:v>
                </c:pt>
                <c:pt idx="1">
                  <c:v>29.5</c:v>
                </c:pt>
                <c:pt idx="2" formatCode="General">
                  <c:v>53.2</c:v>
                </c:pt>
                <c:pt idx="3" formatCode="General">
                  <c:v>32.1</c:v>
                </c:pt>
                <c:pt idx="4" formatCode="General">
                  <c:v>18.2</c:v>
                </c:pt>
                <c:pt idx="5" formatCode="General">
                  <c:v>25.7</c:v>
                </c:pt>
                <c:pt idx="6" formatCode="General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56-4DDC-BE4C-F47434AD06EF}"/>
            </c:ext>
          </c:extLst>
        </c:ser>
        <c:axId val="64060800"/>
        <c:axId val="64062592"/>
      </c:barChart>
      <c:catAx>
        <c:axId val="64060800"/>
        <c:scaling>
          <c:orientation val="minMax"/>
        </c:scaling>
        <c:axPos val="b"/>
        <c:numFmt formatCode="General" sourceLinked="0"/>
        <c:tickLblPos val="nextTo"/>
        <c:crossAx val="64062592"/>
        <c:crosses val="autoZero"/>
        <c:auto val="1"/>
        <c:lblAlgn val="ctr"/>
        <c:lblOffset val="100"/>
      </c:catAx>
      <c:valAx>
        <c:axId val="64062592"/>
        <c:scaling>
          <c:orientation val="minMax"/>
        </c:scaling>
        <c:delete val="1"/>
        <c:axPos val="l"/>
        <c:majorGridlines/>
        <c:numFmt formatCode="0.00" sourceLinked="1"/>
        <c:tickLblPos val="nextTo"/>
        <c:crossAx val="640608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D0000-4D06-4FDB-A964-F4DCE6B9FED1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9F1DC51-C38D-4233-9ECA-2A35BE71FD2A}">
      <dgm:prSet phldrT="[Text]" custT="1"/>
      <dgm:spPr/>
      <dgm:t>
        <a:bodyPr/>
        <a:lstStyle/>
        <a:p>
          <a:r>
            <a:rPr lang="en-US" sz="2200" b="1" dirty="0" smtClean="0"/>
            <a:t>National Advisory Council</a:t>
          </a:r>
        </a:p>
      </dgm:t>
    </dgm:pt>
    <dgm:pt modelId="{D8B201D7-C402-4B4D-ABA1-443061FDAE26}" type="parTrans" cxnId="{89A27808-BE12-40A0-85E5-2E937C639766}">
      <dgm:prSet/>
      <dgm:spPr/>
      <dgm:t>
        <a:bodyPr/>
        <a:lstStyle/>
        <a:p>
          <a:endParaRPr lang="en-US"/>
        </a:p>
      </dgm:t>
    </dgm:pt>
    <dgm:pt modelId="{5095C0CD-5D04-4384-8A21-085A4E20C0C6}" type="sibTrans" cxnId="{89A27808-BE12-40A0-85E5-2E937C639766}">
      <dgm:prSet/>
      <dgm:spPr/>
      <dgm:t>
        <a:bodyPr/>
        <a:lstStyle/>
        <a:p>
          <a:endParaRPr lang="en-US"/>
        </a:p>
      </dgm:t>
    </dgm:pt>
    <dgm:pt modelId="{6A506B0E-D92A-4D35-A44C-F27474A27123}">
      <dgm:prSet phldrT="[Text]" custT="1"/>
      <dgm:spPr/>
      <dgm:t>
        <a:bodyPr/>
        <a:lstStyle/>
        <a:p>
          <a:r>
            <a:rPr lang="en-US" sz="2400" b="1" dirty="0" err="1" smtClean="0"/>
            <a:t>MoC</a:t>
          </a:r>
          <a:r>
            <a:rPr lang="en-US" sz="2400" b="1" dirty="0" smtClean="0"/>
            <a:t> Policy Unit (</a:t>
          </a:r>
          <a:r>
            <a:rPr lang="en-US" sz="2400" b="1" dirty="0" err="1" smtClean="0"/>
            <a:t>ECPU</a:t>
          </a:r>
          <a:r>
            <a:rPr lang="en-US" sz="2400" b="1" dirty="0" smtClean="0"/>
            <a:t>)</a:t>
          </a:r>
        </a:p>
      </dgm:t>
    </dgm:pt>
    <dgm:pt modelId="{29B9F59F-D438-494C-A3CF-6E3B2CB0B7D8}" type="parTrans" cxnId="{EB33AD55-78B6-4047-BF31-3EB438E0AAC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803BB8F-E53A-45C9-903F-9AC88413E8E5}" type="sibTrans" cxnId="{EB33AD55-78B6-4047-BF31-3EB438E0AAC3}">
      <dgm:prSet/>
      <dgm:spPr/>
      <dgm:t>
        <a:bodyPr/>
        <a:lstStyle/>
        <a:p>
          <a:endParaRPr lang="en-US"/>
        </a:p>
      </dgm:t>
    </dgm:pt>
    <dgm:pt modelId="{AD51B014-5744-4FCD-8932-F6011B6A0ABB}">
      <dgm:prSet phldrT="[Text]" custT="1"/>
      <dgm:spPr/>
      <dgm:t>
        <a:bodyPr/>
        <a:lstStyle/>
        <a:p>
          <a:r>
            <a:rPr lang="en-US" sz="2200" b="1" dirty="0" smtClean="0"/>
            <a:t>Taxation</a:t>
          </a:r>
        </a:p>
      </dgm:t>
    </dgm:pt>
    <dgm:pt modelId="{5AE20D7A-D0E1-4AE6-A8E2-D4523FFCC0B5}" type="parTrans" cxnId="{89168755-FC95-457E-B0B3-403BD1B93E30}">
      <dgm:prSet/>
      <dgm:spPr/>
      <dgm:t>
        <a:bodyPr/>
        <a:lstStyle/>
        <a:p>
          <a:endParaRPr lang="en-US"/>
        </a:p>
      </dgm:t>
    </dgm:pt>
    <dgm:pt modelId="{72857F52-DA11-41A4-95BD-1C7A9517335D}" type="sibTrans" cxnId="{89168755-FC95-457E-B0B3-403BD1B93E30}">
      <dgm:prSet/>
      <dgm:spPr/>
      <dgm:t>
        <a:bodyPr/>
        <a:lstStyle/>
        <a:p>
          <a:endParaRPr lang="en-US"/>
        </a:p>
      </dgm:t>
    </dgm:pt>
    <dgm:pt modelId="{38CCBC6C-42EC-4780-8634-FBEF75E96946}">
      <dgm:prSet phldrT="[Text]" custT="1"/>
      <dgm:spPr/>
      <dgm:t>
        <a:bodyPr/>
        <a:lstStyle/>
        <a:p>
          <a:r>
            <a:rPr lang="en-US" sz="2200" b="1" dirty="0" smtClean="0"/>
            <a:t>Logistics</a:t>
          </a:r>
        </a:p>
      </dgm:t>
    </dgm:pt>
    <dgm:pt modelId="{8F23D74A-975E-44B3-82A8-5DD7DEBBA26E}" type="parTrans" cxnId="{A598C2FB-F62B-43D1-BF08-56DAEAA016E1}">
      <dgm:prSet/>
      <dgm:spPr/>
      <dgm:t>
        <a:bodyPr/>
        <a:lstStyle/>
        <a:p>
          <a:endParaRPr lang="en-US"/>
        </a:p>
      </dgm:t>
    </dgm:pt>
    <dgm:pt modelId="{2FF195BA-6423-4B73-BF3A-5EFB1CBB27C2}" type="sibTrans" cxnId="{A598C2FB-F62B-43D1-BF08-56DAEAA016E1}">
      <dgm:prSet/>
      <dgm:spPr/>
      <dgm:t>
        <a:bodyPr/>
        <a:lstStyle/>
        <a:p>
          <a:endParaRPr lang="en-US"/>
        </a:p>
      </dgm:t>
    </dgm:pt>
    <dgm:pt modelId="{A930CCD2-0FD0-4A90-B280-E9CEFA3B7CDA}">
      <dgm:prSet phldrT="[Text]" custT="1"/>
      <dgm:spPr/>
      <dgm:t>
        <a:bodyPr/>
        <a:lstStyle/>
        <a:p>
          <a:r>
            <a:rPr lang="en-US" sz="2200" b="1" dirty="0" smtClean="0"/>
            <a:t>Payment</a:t>
          </a:r>
        </a:p>
      </dgm:t>
    </dgm:pt>
    <dgm:pt modelId="{69837250-76E4-4BF7-857C-6EB767102942}" type="sibTrans" cxnId="{529D8935-22A6-474B-B03A-0B7CF70C0579}">
      <dgm:prSet/>
      <dgm:spPr/>
      <dgm:t>
        <a:bodyPr/>
        <a:lstStyle/>
        <a:p>
          <a:endParaRPr lang="en-US"/>
        </a:p>
      </dgm:t>
    </dgm:pt>
    <dgm:pt modelId="{D76E4FED-2F71-4AD2-8C5B-0D189F5E0535}" type="parTrans" cxnId="{529D8935-22A6-474B-B03A-0B7CF70C0579}">
      <dgm:prSet/>
      <dgm:spPr/>
      <dgm:t>
        <a:bodyPr/>
        <a:lstStyle/>
        <a:p>
          <a:endParaRPr lang="en-US"/>
        </a:p>
      </dgm:t>
    </dgm:pt>
    <dgm:pt modelId="{66096935-08B2-4943-9F95-A54B523DD556}">
      <dgm:prSet custT="1"/>
      <dgm:spPr/>
      <dgm:t>
        <a:bodyPr/>
        <a:lstStyle/>
        <a:p>
          <a:r>
            <a:rPr lang="en-US" sz="2200" b="1" dirty="0" smtClean="0"/>
            <a:t>Regulatory</a:t>
          </a:r>
        </a:p>
      </dgm:t>
    </dgm:pt>
    <dgm:pt modelId="{A4A947D2-F951-45A3-9C03-F4558B0479F9}" type="parTrans" cxnId="{D25333FA-ED3F-4E85-8F8B-C4F646932AE6}">
      <dgm:prSet/>
      <dgm:spPr/>
      <dgm:t>
        <a:bodyPr/>
        <a:lstStyle/>
        <a:p>
          <a:endParaRPr lang="en-US"/>
        </a:p>
      </dgm:t>
    </dgm:pt>
    <dgm:pt modelId="{8A0948E0-3C71-4544-93FF-9524B10628B6}" type="sibTrans" cxnId="{D25333FA-ED3F-4E85-8F8B-C4F646932AE6}">
      <dgm:prSet/>
      <dgm:spPr/>
      <dgm:t>
        <a:bodyPr/>
        <a:lstStyle/>
        <a:p>
          <a:endParaRPr lang="en-US"/>
        </a:p>
      </dgm:t>
    </dgm:pt>
    <dgm:pt modelId="{7441199A-CBFE-4E9C-AA25-2771416013EE}">
      <dgm:prSet custT="1"/>
      <dgm:spPr/>
      <dgm:t>
        <a:bodyPr/>
        <a:lstStyle/>
        <a:p>
          <a:r>
            <a:rPr lang="en-US" sz="2200" b="1" dirty="0" smtClean="0"/>
            <a:t>WTO</a:t>
          </a:r>
        </a:p>
      </dgm:t>
    </dgm:pt>
    <dgm:pt modelId="{008CC336-2A66-4846-8B0E-8B0F19C284B8}" type="parTrans" cxnId="{A73E427A-7268-4344-9147-9F4CD6A74FCF}">
      <dgm:prSet/>
      <dgm:spPr/>
      <dgm:t>
        <a:bodyPr/>
        <a:lstStyle/>
        <a:p>
          <a:endParaRPr lang="en-US"/>
        </a:p>
      </dgm:t>
    </dgm:pt>
    <dgm:pt modelId="{06458FB4-84CB-4ED4-A477-C9D9AAD0C83F}" type="sibTrans" cxnId="{A73E427A-7268-4344-9147-9F4CD6A74FCF}">
      <dgm:prSet/>
      <dgm:spPr/>
      <dgm:t>
        <a:bodyPr/>
        <a:lstStyle/>
        <a:p>
          <a:endParaRPr lang="en-US"/>
        </a:p>
      </dgm:t>
    </dgm:pt>
    <dgm:pt modelId="{AF6F8DF3-F6A2-463C-87EC-6B94DC841928}">
      <dgm:prSet phldrT="[Text]" custT="1"/>
      <dgm:spPr/>
      <dgm:t>
        <a:bodyPr/>
        <a:lstStyle/>
        <a:p>
          <a:r>
            <a:rPr lang="en-US" sz="2200" b="1" dirty="0" smtClean="0"/>
            <a:t>Policy Board </a:t>
          </a:r>
        </a:p>
      </dgm:t>
    </dgm:pt>
    <dgm:pt modelId="{4DF1D67F-C02F-4C9F-8F2D-0E3BBBED0EEC}" type="parTrans" cxnId="{3F60E09D-CDFC-48E1-9E06-E2843EA24896}">
      <dgm:prSet/>
      <dgm:spPr/>
      <dgm:t>
        <a:bodyPr/>
        <a:lstStyle/>
        <a:p>
          <a:endParaRPr lang="en-US"/>
        </a:p>
      </dgm:t>
    </dgm:pt>
    <dgm:pt modelId="{DFEAB007-3832-469C-A20B-AA7DB164C691}" type="sibTrans" cxnId="{3F60E09D-CDFC-48E1-9E06-E2843EA24896}">
      <dgm:prSet/>
      <dgm:spPr/>
      <dgm:t>
        <a:bodyPr/>
        <a:lstStyle/>
        <a:p>
          <a:endParaRPr lang="en-US"/>
        </a:p>
      </dgm:t>
    </dgm:pt>
    <dgm:pt modelId="{7E7532D0-9A4C-4078-ACE2-3288B9FBBE14}" type="pres">
      <dgm:prSet presAssocID="{6A5D0000-4D06-4FDB-A964-F4DCE6B9FE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7F0F7F-06BF-4191-BB6B-AD18DC74A003}" type="pres">
      <dgm:prSet presAssocID="{19F1DC51-C38D-4233-9ECA-2A35BE71FD2A}" presName="hierRoot1" presStyleCnt="0"/>
      <dgm:spPr/>
    </dgm:pt>
    <dgm:pt modelId="{B222A37C-1F5A-4C5D-8C9A-F2D18CA75053}" type="pres">
      <dgm:prSet presAssocID="{19F1DC51-C38D-4233-9ECA-2A35BE71FD2A}" presName="composite" presStyleCnt="0"/>
      <dgm:spPr/>
    </dgm:pt>
    <dgm:pt modelId="{CB3B673A-77C0-4744-B867-0468ED205352}" type="pres">
      <dgm:prSet presAssocID="{19F1DC51-C38D-4233-9ECA-2A35BE71FD2A}" presName="background" presStyleLbl="node0" presStyleIdx="0" presStyleCnt="2"/>
      <dgm:spPr/>
    </dgm:pt>
    <dgm:pt modelId="{6D322CD8-5978-484D-BE2D-A9A12E322F68}" type="pres">
      <dgm:prSet presAssocID="{19F1DC51-C38D-4233-9ECA-2A35BE71FD2A}" presName="text" presStyleLbl="fgAcc0" presStyleIdx="0" presStyleCnt="2" custScaleX="257179" custScaleY="158196" custLinFactX="200000" custLinFactY="-37560" custLinFactNeighborX="24737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2A15F7-4392-4FFD-BE78-F84ECFA77493}" type="pres">
      <dgm:prSet presAssocID="{19F1DC51-C38D-4233-9ECA-2A35BE71FD2A}" presName="hierChild2" presStyleCnt="0"/>
      <dgm:spPr/>
    </dgm:pt>
    <dgm:pt modelId="{6BF36DF1-F3C9-4492-8C60-AEEA1D023542}" type="pres">
      <dgm:prSet presAssocID="{AF6F8DF3-F6A2-463C-87EC-6B94DC841928}" presName="hierRoot1" presStyleCnt="0"/>
      <dgm:spPr/>
    </dgm:pt>
    <dgm:pt modelId="{26300CA8-E0D1-464F-B566-9CC12FC9FFBE}" type="pres">
      <dgm:prSet presAssocID="{AF6F8DF3-F6A2-463C-87EC-6B94DC841928}" presName="composite" presStyleCnt="0"/>
      <dgm:spPr/>
    </dgm:pt>
    <dgm:pt modelId="{EC82F5F9-2E7B-42C1-9047-52253B59105A}" type="pres">
      <dgm:prSet presAssocID="{AF6F8DF3-F6A2-463C-87EC-6B94DC841928}" presName="background" presStyleLbl="node0" presStyleIdx="1" presStyleCnt="2"/>
      <dgm:spPr/>
    </dgm:pt>
    <dgm:pt modelId="{E022A3D5-148B-440E-A250-3DAD44E2AD3D}" type="pres">
      <dgm:prSet presAssocID="{AF6F8DF3-F6A2-463C-87EC-6B94DC841928}" presName="text" presStyleLbl="fgAcc0" presStyleIdx="1" presStyleCnt="2" custScaleX="256211" custScaleY="149497" custLinFactX="-100000" custLinFactY="-37560" custLinFactNeighborX="-15445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06ABD0-2DCE-47E5-97D2-7CF5B4B6AEC7}" type="pres">
      <dgm:prSet presAssocID="{AF6F8DF3-F6A2-463C-87EC-6B94DC841928}" presName="hierChild2" presStyleCnt="0"/>
      <dgm:spPr/>
    </dgm:pt>
    <dgm:pt modelId="{76893C3F-A9F4-4A82-910E-D51BB248331C}" type="pres">
      <dgm:prSet presAssocID="{29B9F59F-D438-494C-A3CF-6E3B2CB0B7D8}" presName="Name10" presStyleLbl="parChTrans1D2" presStyleIdx="0" presStyleCnt="1"/>
      <dgm:spPr/>
      <dgm:t>
        <a:bodyPr/>
        <a:lstStyle/>
        <a:p>
          <a:endParaRPr lang="en-US"/>
        </a:p>
      </dgm:t>
    </dgm:pt>
    <dgm:pt modelId="{396979BD-817D-45F0-9309-DCB99EFD6CBB}" type="pres">
      <dgm:prSet presAssocID="{6A506B0E-D92A-4D35-A44C-F27474A27123}" presName="hierRoot2" presStyleCnt="0"/>
      <dgm:spPr/>
    </dgm:pt>
    <dgm:pt modelId="{24FB63AA-F84C-4C0E-B7AD-9501B39CBDFF}" type="pres">
      <dgm:prSet presAssocID="{6A506B0E-D92A-4D35-A44C-F27474A27123}" presName="composite2" presStyleCnt="0"/>
      <dgm:spPr/>
    </dgm:pt>
    <dgm:pt modelId="{963EC3FD-48B0-4546-B9C2-4EE1258FE0D0}" type="pres">
      <dgm:prSet presAssocID="{6A506B0E-D92A-4D35-A44C-F27474A27123}" presName="background2" presStyleLbl="node2" presStyleIdx="0" presStyleCnt="1"/>
      <dgm:spPr/>
    </dgm:pt>
    <dgm:pt modelId="{DA3A69A9-E5D4-49CA-BA8F-A062574A7B7A}" type="pres">
      <dgm:prSet presAssocID="{6A506B0E-D92A-4D35-A44C-F27474A27123}" presName="text2" presStyleLbl="fgAcc2" presStyleIdx="0" presStyleCnt="1" custScaleX="182089" custScaleY="254707" custLinFactY="-62681" custLinFactNeighborX="-3609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6E4898-87E2-43A2-B262-BB869C716D53}" type="pres">
      <dgm:prSet presAssocID="{6A506B0E-D92A-4D35-A44C-F27474A27123}" presName="hierChild3" presStyleCnt="0"/>
      <dgm:spPr/>
    </dgm:pt>
    <dgm:pt modelId="{14564C39-7823-4448-9862-925E8CB55AC9}" type="pres">
      <dgm:prSet presAssocID="{5AE20D7A-D0E1-4AE6-A8E2-D4523FFCC0B5}" presName="Name17" presStyleLbl="parChTrans1D3" presStyleIdx="0" presStyleCnt="5"/>
      <dgm:spPr/>
      <dgm:t>
        <a:bodyPr/>
        <a:lstStyle/>
        <a:p>
          <a:endParaRPr lang="en-US"/>
        </a:p>
      </dgm:t>
    </dgm:pt>
    <dgm:pt modelId="{74606B81-B420-47F1-BAE4-551A669BA39B}" type="pres">
      <dgm:prSet presAssocID="{AD51B014-5744-4FCD-8932-F6011B6A0ABB}" presName="hierRoot3" presStyleCnt="0"/>
      <dgm:spPr/>
    </dgm:pt>
    <dgm:pt modelId="{FBB41F12-C6DF-4399-A505-E614AB920A42}" type="pres">
      <dgm:prSet presAssocID="{AD51B014-5744-4FCD-8932-F6011B6A0ABB}" presName="composite3" presStyleCnt="0"/>
      <dgm:spPr/>
    </dgm:pt>
    <dgm:pt modelId="{93E67764-243B-420D-8A2B-468F2639853C}" type="pres">
      <dgm:prSet presAssocID="{AD51B014-5744-4FCD-8932-F6011B6A0ABB}" presName="background3" presStyleLbl="node3" presStyleIdx="0" presStyleCnt="5"/>
      <dgm:spPr/>
    </dgm:pt>
    <dgm:pt modelId="{67DD22CC-6DBE-4CDA-8F0B-75EA0087824A}" type="pres">
      <dgm:prSet presAssocID="{AD51B014-5744-4FCD-8932-F6011B6A0ABB}" presName="text3" presStyleLbl="fgAcc3" presStyleIdx="0" presStyleCnt="5" custScaleX="155969" custLinFactNeighborX="-1381" custLinFactNeighborY="-2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48890-CA10-498D-A805-BF7BC77FDF89}" type="pres">
      <dgm:prSet presAssocID="{AD51B014-5744-4FCD-8932-F6011B6A0ABB}" presName="hierChild4" presStyleCnt="0"/>
      <dgm:spPr/>
    </dgm:pt>
    <dgm:pt modelId="{268F353F-5742-4FF7-A195-7F98125F57A4}" type="pres">
      <dgm:prSet presAssocID="{D76E4FED-2F71-4AD2-8C5B-0D189F5E0535}" presName="Name17" presStyleLbl="parChTrans1D3" presStyleIdx="1" presStyleCnt="5"/>
      <dgm:spPr/>
      <dgm:t>
        <a:bodyPr/>
        <a:lstStyle/>
        <a:p>
          <a:endParaRPr lang="en-US"/>
        </a:p>
      </dgm:t>
    </dgm:pt>
    <dgm:pt modelId="{1A934015-6EC0-4C26-8647-9EC8ADBACE71}" type="pres">
      <dgm:prSet presAssocID="{A930CCD2-0FD0-4A90-B280-E9CEFA3B7CDA}" presName="hierRoot3" presStyleCnt="0"/>
      <dgm:spPr/>
    </dgm:pt>
    <dgm:pt modelId="{22CF33F7-6EF7-4897-BD32-734CCDE064DF}" type="pres">
      <dgm:prSet presAssocID="{A930CCD2-0FD0-4A90-B280-E9CEFA3B7CDA}" presName="composite3" presStyleCnt="0"/>
      <dgm:spPr/>
    </dgm:pt>
    <dgm:pt modelId="{4B9CAFBE-858E-42C7-B1EA-92C8B940BBC3}" type="pres">
      <dgm:prSet presAssocID="{A930CCD2-0FD0-4A90-B280-E9CEFA3B7CDA}" presName="background3" presStyleLbl="node3" presStyleIdx="1" presStyleCnt="5"/>
      <dgm:spPr/>
    </dgm:pt>
    <dgm:pt modelId="{C691574F-6D73-4F84-A899-E78C66B04A31}" type="pres">
      <dgm:prSet presAssocID="{A930CCD2-0FD0-4A90-B280-E9CEFA3B7CDA}" presName="text3" presStyleLbl="fgAcc3" presStyleIdx="1" presStyleCnt="5" custScaleX="165107" custLinFactNeighborX="-1160" custLinFactNeighborY="-2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3B216-6A0C-4A90-9A5E-D9B5B56EDA9F}" type="pres">
      <dgm:prSet presAssocID="{A930CCD2-0FD0-4A90-B280-E9CEFA3B7CDA}" presName="hierChild4" presStyleCnt="0"/>
      <dgm:spPr/>
    </dgm:pt>
    <dgm:pt modelId="{2F6E6571-6B5B-4D89-A9D6-9917F8C3E5D4}" type="pres">
      <dgm:prSet presAssocID="{A4A947D2-F951-45A3-9C03-F4558B0479F9}" presName="Name17" presStyleLbl="parChTrans1D3" presStyleIdx="2" presStyleCnt="5"/>
      <dgm:spPr/>
      <dgm:t>
        <a:bodyPr/>
        <a:lstStyle/>
        <a:p>
          <a:endParaRPr lang="en-US"/>
        </a:p>
      </dgm:t>
    </dgm:pt>
    <dgm:pt modelId="{391ABC1A-3675-41A6-B827-A6F6059DB2CF}" type="pres">
      <dgm:prSet presAssocID="{66096935-08B2-4943-9F95-A54B523DD556}" presName="hierRoot3" presStyleCnt="0"/>
      <dgm:spPr/>
    </dgm:pt>
    <dgm:pt modelId="{5EB409F7-063B-4E33-A87E-5A76701D2201}" type="pres">
      <dgm:prSet presAssocID="{66096935-08B2-4943-9F95-A54B523DD556}" presName="composite3" presStyleCnt="0"/>
      <dgm:spPr/>
    </dgm:pt>
    <dgm:pt modelId="{B21A26C3-96AB-4F31-9F14-EDFB39E12290}" type="pres">
      <dgm:prSet presAssocID="{66096935-08B2-4943-9F95-A54B523DD556}" presName="background3" presStyleLbl="node3" presStyleIdx="2" presStyleCnt="5"/>
      <dgm:spPr/>
    </dgm:pt>
    <dgm:pt modelId="{36200BB4-A60C-445C-B287-7FCEC024FE42}" type="pres">
      <dgm:prSet presAssocID="{66096935-08B2-4943-9F95-A54B523DD556}" presName="text3" presStyleLbl="fgAcc3" presStyleIdx="2" presStyleCnt="5" custScaleX="187938" custLinFactNeighborX="-12470" custLinFactNeighborY="9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A9BA5B-5798-49C9-B7B6-61B3C502D7E6}" type="pres">
      <dgm:prSet presAssocID="{66096935-08B2-4943-9F95-A54B523DD556}" presName="hierChild4" presStyleCnt="0"/>
      <dgm:spPr/>
    </dgm:pt>
    <dgm:pt modelId="{80004EA9-E5A0-428B-949D-B71B3492E9C8}" type="pres">
      <dgm:prSet presAssocID="{8F23D74A-975E-44B3-82A8-5DD7DEBBA26E}" presName="Name17" presStyleLbl="parChTrans1D3" presStyleIdx="3" presStyleCnt="5"/>
      <dgm:spPr/>
      <dgm:t>
        <a:bodyPr/>
        <a:lstStyle/>
        <a:p>
          <a:endParaRPr lang="en-US"/>
        </a:p>
      </dgm:t>
    </dgm:pt>
    <dgm:pt modelId="{5037893A-A11B-4A2F-8A4D-23844A21520D}" type="pres">
      <dgm:prSet presAssocID="{38CCBC6C-42EC-4780-8634-FBEF75E96946}" presName="hierRoot3" presStyleCnt="0"/>
      <dgm:spPr/>
    </dgm:pt>
    <dgm:pt modelId="{89940856-2C63-4F6F-868C-8B0AB3C44C4F}" type="pres">
      <dgm:prSet presAssocID="{38CCBC6C-42EC-4780-8634-FBEF75E96946}" presName="composite3" presStyleCnt="0"/>
      <dgm:spPr/>
    </dgm:pt>
    <dgm:pt modelId="{0AF6DC29-40AB-45C2-B0AC-52B5097CB679}" type="pres">
      <dgm:prSet presAssocID="{38CCBC6C-42EC-4780-8634-FBEF75E96946}" presName="background3" presStyleLbl="node3" presStyleIdx="3" presStyleCnt="5"/>
      <dgm:spPr/>
    </dgm:pt>
    <dgm:pt modelId="{9AEFA520-D92B-40C3-9185-6439B8B4F7B4}" type="pres">
      <dgm:prSet presAssocID="{38CCBC6C-42EC-4780-8634-FBEF75E96946}" presName="text3" presStyleLbl="fgAcc3" presStyleIdx="3" presStyleCnt="5" custScaleX="144597" custLinFactNeighborX="-6505" custLinFactNeighborY="9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BBDF37-463A-4B7E-8DD8-AABC648A587A}" type="pres">
      <dgm:prSet presAssocID="{38CCBC6C-42EC-4780-8634-FBEF75E96946}" presName="hierChild4" presStyleCnt="0"/>
      <dgm:spPr/>
    </dgm:pt>
    <dgm:pt modelId="{E9F11AF3-431D-4A13-97C5-F010F711C6DD}" type="pres">
      <dgm:prSet presAssocID="{008CC336-2A66-4846-8B0E-8B0F19C284B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A3E33088-5E77-4869-A516-10F1165956A2}" type="pres">
      <dgm:prSet presAssocID="{7441199A-CBFE-4E9C-AA25-2771416013EE}" presName="hierRoot3" presStyleCnt="0"/>
      <dgm:spPr/>
    </dgm:pt>
    <dgm:pt modelId="{35C81610-C945-415D-9369-6C6C49E57ED2}" type="pres">
      <dgm:prSet presAssocID="{7441199A-CBFE-4E9C-AA25-2771416013EE}" presName="composite3" presStyleCnt="0"/>
      <dgm:spPr/>
    </dgm:pt>
    <dgm:pt modelId="{6EB4A22C-35AB-49FF-A718-D104271C906D}" type="pres">
      <dgm:prSet presAssocID="{7441199A-CBFE-4E9C-AA25-2771416013EE}" presName="background3" presStyleLbl="node3" presStyleIdx="4" presStyleCnt="5"/>
      <dgm:spPr/>
    </dgm:pt>
    <dgm:pt modelId="{D9B6DD00-716F-425C-AEDA-DBAB05F7A3F6}" type="pres">
      <dgm:prSet presAssocID="{7441199A-CBFE-4E9C-AA25-2771416013EE}" presName="text3" presStyleLbl="fgAcc3" presStyleIdx="4" presStyleCnt="5" custLinFactNeighborX="-6319" custLinFactNeighborY="9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1BA8F8-723F-4F2F-B1A0-93E7863F5A90}" type="pres">
      <dgm:prSet presAssocID="{7441199A-CBFE-4E9C-AA25-2771416013EE}" presName="hierChild4" presStyleCnt="0"/>
      <dgm:spPr/>
    </dgm:pt>
  </dgm:ptLst>
  <dgm:cxnLst>
    <dgm:cxn modelId="{203E4674-D992-4D4B-9CD8-D0A9C4319920}" type="presOf" srcId="{A930CCD2-0FD0-4A90-B280-E9CEFA3B7CDA}" destId="{C691574F-6D73-4F84-A899-E78C66B04A31}" srcOrd="0" destOrd="0" presId="urn:microsoft.com/office/officeart/2005/8/layout/hierarchy1"/>
    <dgm:cxn modelId="{456E20D3-67C7-4DBC-9204-D9405883BAE5}" type="presOf" srcId="{A4A947D2-F951-45A3-9C03-F4558B0479F9}" destId="{2F6E6571-6B5B-4D89-A9D6-9917F8C3E5D4}" srcOrd="0" destOrd="0" presId="urn:microsoft.com/office/officeart/2005/8/layout/hierarchy1"/>
    <dgm:cxn modelId="{EB33AD55-78B6-4047-BF31-3EB438E0AAC3}" srcId="{AF6F8DF3-F6A2-463C-87EC-6B94DC841928}" destId="{6A506B0E-D92A-4D35-A44C-F27474A27123}" srcOrd="0" destOrd="0" parTransId="{29B9F59F-D438-494C-A3CF-6E3B2CB0B7D8}" sibTransId="{5803BB8F-E53A-45C9-903F-9AC88413E8E5}"/>
    <dgm:cxn modelId="{FD2AA34C-7AD9-4149-8784-1D23E371E7F8}" type="presOf" srcId="{8F23D74A-975E-44B3-82A8-5DD7DEBBA26E}" destId="{80004EA9-E5A0-428B-949D-B71B3492E9C8}" srcOrd="0" destOrd="0" presId="urn:microsoft.com/office/officeart/2005/8/layout/hierarchy1"/>
    <dgm:cxn modelId="{89A27808-BE12-40A0-85E5-2E937C639766}" srcId="{6A5D0000-4D06-4FDB-A964-F4DCE6B9FED1}" destId="{19F1DC51-C38D-4233-9ECA-2A35BE71FD2A}" srcOrd="0" destOrd="0" parTransId="{D8B201D7-C402-4B4D-ABA1-443061FDAE26}" sibTransId="{5095C0CD-5D04-4384-8A21-085A4E20C0C6}"/>
    <dgm:cxn modelId="{529D8935-22A6-474B-B03A-0B7CF70C0579}" srcId="{6A506B0E-D92A-4D35-A44C-F27474A27123}" destId="{A930CCD2-0FD0-4A90-B280-E9CEFA3B7CDA}" srcOrd="1" destOrd="0" parTransId="{D76E4FED-2F71-4AD2-8C5B-0D189F5E0535}" sibTransId="{69837250-76E4-4BF7-857C-6EB767102942}"/>
    <dgm:cxn modelId="{A598C2FB-F62B-43D1-BF08-56DAEAA016E1}" srcId="{6A506B0E-D92A-4D35-A44C-F27474A27123}" destId="{38CCBC6C-42EC-4780-8634-FBEF75E96946}" srcOrd="3" destOrd="0" parTransId="{8F23D74A-975E-44B3-82A8-5DD7DEBBA26E}" sibTransId="{2FF195BA-6423-4B73-BF3A-5EFB1CBB27C2}"/>
    <dgm:cxn modelId="{3671F849-6CA7-4F7A-9D22-0D8EFBF03067}" type="presOf" srcId="{6A506B0E-D92A-4D35-A44C-F27474A27123}" destId="{DA3A69A9-E5D4-49CA-BA8F-A062574A7B7A}" srcOrd="0" destOrd="0" presId="urn:microsoft.com/office/officeart/2005/8/layout/hierarchy1"/>
    <dgm:cxn modelId="{8A40AC8D-3754-4FC4-9342-731C7448FE26}" type="presOf" srcId="{008CC336-2A66-4846-8B0E-8B0F19C284B8}" destId="{E9F11AF3-431D-4A13-97C5-F010F711C6DD}" srcOrd="0" destOrd="0" presId="urn:microsoft.com/office/officeart/2005/8/layout/hierarchy1"/>
    <dgm:cxn modelId="{FECEA96F-697A-492C-8761-D14A60CC4D6E}" type="presOf" srcId="{66096935-08B2-4943-9F95-A54B523DD556}" destId="{36200BB4-A60C-445C-B287-7FCEC024FE42}" srcOrd="0" destOrd="0" presId="urn:microsoft.com/office/officeart/2005/8/layout/hierarchy1"/>
    <dgm:cxn modelId="{89168755-FC95-457E-B0B3-403BD1B93E30}" srcId="{6A506B0E-D92A-4D35-A44C-F27474A27123}" destId="{AD51B014-5744-4FCD-8932-F6011B6A0ABB}" srcOrd="0" destOrd="0" parTransId="{5AE20D7A-D0E1-4AE6-A8E2-D4523FFCC0B5}" sibTransId="{72857F52-DA11-41A4-95BD-1C7A9517335D}"/>
    <dgm:cxn modelId="{1E920E85-38DC-461F-BF9E-C7C1A53100BE}" type="presOf" srcId="{D76E4FED-2F71-4AD2-8C5B-0D189F5E0535}" destId="{268F353F-5742-4FF7-A195-7F98125F57A4}" srcOrd="0" destOrd="0" presId="urn:microsoft.com/office/officeart/2005/8/layout/hierarchy1"/>
    <dgm:cxn modelId="{E8BECA1A-9C6E-4178-A3A8-49F5552929A2}" type="presOf" srcId="{AD51B014-5744-4FCD-8932-F6011B6A0ABB}" destId="{67DD22CC-6DBE-4CDA-8F0B-75EA0087824A}" srcOrd="0" destOrd="0" presId="urn:microsoft.com/office/officeart/2005/8/layout/hierarchy1"/>
    <dgm:cxn modelId="{8FDBF8EF-34E5-4441-A03D-507783DD01DE}" type="presOf" srcId="{AF6F8DF3-F6A2-463C-87EC-6B94DC841928}" destId="{E022A3D5-148B-440E-A250-3DAD44E2AD3D}" srcOrd="0" destOrd="0" presId="urn:microsoft.com/office/officeart/2005/8/layout/hierarchy1"/>
    <dgm:cxn modelId="{5B8C0C95-265C-45F6-8CCF-5DEFD95C13A7}" type="presOf" srcId="{5AE20D7A-D0E1-4AE6-A8E2-D4523FFCC0B5}" destId="{14564C39-7823-4448-9862-925E8CB55AC9}" srcOrd="0" destOrd="0" presId="urn:microsoft.com/office/officeart/2005/8/layout/hierarchy1"/>
    <dgm:cxn modelId="{1FEAB29C-E55D-4FC1-A0A4-B87E1D313B8F}" type="presOf" srcId="{38CCBC6C-42EC-4780-8634-FBEF75E96946}" destId="{9AEFA520-D92B-40C3-9185-6439B8B4F7B4}" srcOrd="0" destOrd="0" presId="urn:microsoft.com/office/officeart/2005/8/layout/hierarchy1"/>
    <dgm:cxn modelId="{D25333FA-ED3F-4E85-8F8B-C4F646932AE6}" srcId="{6A506B0E-D92A-4D35-A44C-F27474A27123}" destId="{66096935-08B2-4943-9F95-A54B523DD556}" srcOrd="2" destOrd="0" parTransId="{A4A947D2-F951-45A3-9C03-F4558B0479F9}" sibTransId="{8A0948E0-3C71-4544-93FF-9524B10628B6}"/>
    <dgm:cxn modelId="{3F60E09D-CDFC-48E1-9E06-E2843EA24896}" srcId="{6A5D0000-4D06-4FDB-A964-F4DCE6B9FED1}" destId="{AF6F8DF3-F6A2-463C-87EC-6B94DC841928}" srcOrd="1" destOrd="0" parTransId="{4DF1D67F-C02F-4C9F-8F2D-0E3BBBED0EEC}" sibTransId="{DFEAB007-3832-469C-A20B-AA7DB164C691}"/>
    <dgm:cxn modelId="{A73E427A-7268-4344-9147-9F4CD6A74FCF}" srcId="{6A506B0E-D92A-4D35-A44C-F27474A27123}" destId="{7441199A-CBFE-4E9C-AA25-2771416013EE}" srcOrd="4" destOrd="0" parTransId="{008CC336-2A66-4846-8B0E-8B0F19C284B8}" sibTransId="{06458FB4-84CB-4ED4-A477-C9D9AAD0C83F}"/>
    <dgm:cxn modelId="{943E23AA-70E0-4EF0-8B04-EB0097F213CA}" type="presOf" srcId="{6A5D0000-4D06-4FDB-A964-F4DCE6B9FED1}" destId="{7E7532D0-9A4C-4078-ACE2-3288B9FBBE14}" srcOrd="0" destOrd="0" presId="urn:microsoft.com/office/officeart/2005/8/layout/hierarchy1"/>
    <dgm:cxn modelId="{FD9F9A9C-C508-4608-9A12-5764C46AE0A2}" type="presOf" srcId="{7441199A-CBFE-4E9C-AA25-2771416013EE}" destId="{D9B6DD00-716F-425C-AEDA-DBAB05F7A3F6}" srcOrd="0" destOrd="0" presId="urn:microsoft.com/office/officeart/2005/8/layout/hierarchy1"/>
    <dgm:cxn modelId="{86B97086-F3E4-4ECA-B4EE-EBA0D686EE37}" type="presOf" srcId="{19F1DC51-C38D-4233-9ECA-2A35BE71FD2A}" destId="{6D322CD8-5978-484D-BE2D-A9A12E322F68}" srcOrd="0" destOrd="0" presId="urn:microsoft.com/office/officeart/2005/8/layout/hierarchy1"/>
    <dgm:cxn modelId="{6D50161C-622E-438C-9722-2B386F738D92}" type="presOf" srcId="{29B9F59F-D438-494C-A3CF-6E3B2CB0B7D8}" destId="{76893C3F-A9F4-4A82-910E-D51BB248331C}" srcOrd="0" destOrd="0" presId="urn:microsoft.com/office/officeart/2005/8/layout/hierarchy1"/>
    <dgm:cxn modelId="{926EB147-2051-4AED-8FD7-3E73CA8FB1DA}" type="presParOf" srcId="{7E7532D0-9A4C-4078-ACE2-3288B9FBBE14}" destId="{C47F0F7F-06BF-4191-BB6B-AD18DC74A003}" srcOrd="0" destOrd="0" presId="urn:microsoft.com/office/officeart/2005/8/layout/hierarchy1"/>
    <dgm:cxn modelId="{EA8D8945-9FDA-4613-A04B-972DEDA3B8B1}" type="presParOf" srcId="{C47F0F7F-06BF-4191-BB6B-AD18DC74A003}" destId="{B222A37C-1F5A-4C5D-8C9A-F2D18CA75053}" srcOrd="0" destOrd="0" presId="urn:microsoft.com/office/officeart/2005/8/layout/hierarchy1"/>
    <dgm:cxn modelId="{AC0820D8-19B5-4623-8C57-956E62A75A55}" type="presParOf" srcId="{B222A37C-1F5A-4C5D-8C9A-F2D18CA75053}" destId="{CB3B673A-77C0-4744-B867-0468ED205352}" srcOrd="0" destOrd="0" presId="urn:microsoft.com/office/officeart/2005/8/layout/hierarchy1"/>
    <dgm:cxn modelId="{FB0013C0-0FFB-446D-932E-B3ADA7E37945}" type="presParOf" srcId="{B222A37C-1F5A-4C5D-8C9A-F2D18CA75053}" destId="{6D322CD8-5978-484D-BE2D-A9A12E322F68}" srcOrd="1" destOrd="0" presId="urn:microsoft.com/office/officeart/2005/8/layout/hierarchy1"/>
    <dgm:cxn modelId="{EFB9557C-3C4A-45F2-A351-41A7475F17C7}" type="presParOf" srcId="{C47F0F7F-06BF-4191-BB6B-AD18DC74A003}" destId="{E82A15F7-4392-4FFD-BE78-F84ECFA77493}" srcOrd="1" destOrd="0" presId="urn:microsoft.com/office/officeart/2005/8/layout/hierarchy1"/>
    <dgm:cxn modelId="{8B7B9E29-3A77-4B82-BAE2-54815B009C5E}" type="presParOf" srcId="{7E7532D0-9A4C-4078-ACE2-3288B9FBBE14}" destId="{6BF36DF1-F3C9-4492-8C60-AEEA1D023542}" srcOrd="1" destOrd="0" presId="urn:microsoft.com/office/officeart/2005/8/layout/hierarchy1"/>
    <dgm:cxn modelId="{DDD2DB84-FDC0-4275-82DA-B67F96CE8437}" type="presParOf" srcId="{6BF36DF1-F3C9-4492-8C60-AEEA1D023542}" destId="{26300CA8-E0D1-464F-B566-9CC12FC9FFBE}" srcOrd="0" destOrd="0" presId="urn:microsoft.com/office/officeart/2005/8/layout/hierarchy1"/>
    <dgm:cxn modelId="{CB6F4DE0-4435-4E44-A9B3-219063AABE0A}" type="presParOf" srcId="{26300CA8-E0D1-464F-B566-9CC12FC9FFBE}" destId="{EC82F5F9-2E7B-42C1-9047-52253B59105A}" srcOrd="0" destOrd="0" presId="urn:microsoft.com/office/officeart/2005/8/layout/hierarchy1"/>
    <dgm:cxn modelId="{B5BA92CB-EB14-422E-B82B-88996DF79C03}" type="presParOf" srcId="{26300CA8-E0D1-464F-B566-9CC12FC9FFBE}" destId="{E022A3D5-148B-440E-A250-3DAD44E2AD3D}" srcOrd="1" destOrd="0" presId="urn:microsoft.com/office/officeart/2005/8/layout/hierarchy1"/>
    <dgm:cxn modelId="{F488A18D-C629-4AD9-BC29-6FA7CFE6F44D}" type="presParOf" srcId="{6BF36DF1-F3C9-4492-8C60-AEEA1D023542}" destId="{6406ABD0-2DCE-47E5-97D2-7CF5B4B6AEC7}" srcOrd="1" destOrd="0" presId="urn:microsoft.com/office/officeart/2005/8/layout/hierarchy1"/>
    <dgm:cxn modelId="{35FA89C4-70AA-4A4B-942D-207121886C3A}" type="presParOf" srcId="{6406ABD0-2DCE-47E5-97D2-7CF5B4B6AEC7}" destId="{76893C3F-A9F4-4A82-910E-D51BB248331C}" srcOrd="0" destOrd="0" presId="urn:microsoft.com/office/officeart/2005/8/layout/hierarchy1"/>
    <dgm:cxn modelId="{876D58DE-186D-4B34-885F-28F1D81CAAE5}" type="presParOf" srcId="{6406ABD0-2DCE-47E5-97D2-7CF5B4B6AEC7}" destId="{396979BD-817D-45F0-9309-DCB99EFD6CBB}" srcOrd="1" destOrd="0" presId="urn:microsoft.com/office/officeart/2005/8/layout/hierarchy1"/>
    <dgm:cxn modelId="{A70E99C4-314D-4686-8109-4B9602E8BFB9}" type="presParOf" srcId="{396979BD-817D-45F0-9309-DCB99EFD6CBB}" destId="{24FB63AA-F84C-4C0E-B7AD-9501B39CBDFF}" srcOrd="0" destOrd="0" presId="urn:microsoft.com/office/officeart/2005/8/layout/hierarchy1"/>
    <dgm:cxn modelId="{D809B948-A4EC-4F12-A2D4-0718A05F8899}" type="presParOf" srcId="{24FB63AA-F84C-4C0E-B7AD-9501B39CBDFF}" destId="{963EC3FD-48B0-4546-B9C2-4EE1258FE0D0}" srcOrd="0" destOrd="0" presId="urn:microsoft.com/office/officeart/2005/8/layout/hierarchy1"/>
    <dgm:cxn modelId="{9D47F74F-529C-4A12-9061-20E9022C02A6}" type="presParOf" srcId="{24FB63AA-F84C-4C0E-B7AD-9501B39CBDFF}" destId="{DA3A69A9-E5D4-49CA-BA8F-A062574A7B7A}" srcOrd="1" destOrd="0" presId="urn:microsoft.com/office/officeart/2005/8/layout/hierarchy1"/>
    <dgm:cxn modelId="{DE4B2382-35FE-4371-B321-4E4C4CF47038}" type="presParOf" srcId="{396979BD-817D-45F0-9309-DCB99EFD6CBB}" destId="{DB6E4898-87E2-43A2-B262-BB869C716D53}" srcOrd="1" destOrd="0" presId="urn:microsoft.com/office/officeart/2005/8/layout/hierarchy1"/>
    <dgm:cxn modelId="{A922ACF5-E995-4E0D-AB63-48E5FAE7C7DD}" type="presParOf" srcId="{DB6E4898-87E2-43A2-B262-BB869C716D53}" destId="{14564C39-7823-4448-9862-925E8CB55AC9}" srcOrd="0" destOrd="0" presId="urn:microsoft.com/office/officeart/2005/8/layout/hierarchy1"/>
    <dgm:cxn modelId="{7E15D315-6B8B-45F3-B160-D942E747189B}" type="presParOf" srcId="{DB6E4898-87E2-43A2-B262-BB869C716D53}" destId="{74606B81-B420-47F1-BAE4-551A669BA39B}" srcOrd="1" destOrd="0" presId="urn:microsoft.com/office/officeart/2005/8/layout/hierarchy1"/>
    <dgm:cxn modelId="{8593ACBB-EE07-483B-8802-6AB1FEEEE265}" type="presParOf" srcId="{74606B81-B420-47F1-BAE4-551A669BA39B}" destId="{FBB41F12-C6DF-4399-A505-E614AB920A42}" srcOrd="0" destOrd="0" presId="urn:microsoft.com/office/officeart/2005/8/layout/hierarchy1"/>
    <dgm:cxn modelId="{C59BB6CC-9F16-4607-854F-E36BF241BB3C}" type="presParOf" srcId="{FBB41F12-C6DF-4399-A505-E614AB920A42}" destId="{93E67764-243B-420D-8A2B-468F2639853C}" srcOrd="0" destOrd="0" presId="urn:microsoft.com/office/officeart/2005/8/layout/hierarchy1"/>
    <dgm:cxn modelId="{E5315E6A-1265-452D-8918-DFC950DD6316}" type="presParOf" srcId="{FBB41F12-C6DF-4399-A505-E614AB920A42}" destId="{67DD22CC-6DBE-4CDA-8F0B-75EA0087824A}" srcOrd="1" destOrd="0" presId="urn:microsoft.com/office/officeart/2005/8/layout/hierarchy1"/>
    <dgm:cxn modelId="{666260F5-E954-419D-92E9-F1C5516FC587}" type="presParOf" srcId="{74606B81-B420-47F1-BAE4-551A669BA39B}" destId="{70E48890-CA10-498D-A805-BF7BC77FDF89}" srcOrd="1" destOrd="0" presId="urn:microsoft.com/office/officeart/2005/8/layout/hierarchy1"/>
    <dgm:cxn modelId="{3B437EEA-159C-47ED-AE95-1DCB32678A64}" type="presParOf" srcId="{DB6E4898-87E2-43A2-B262-BB869C716D53}" destId="{268F353F-5742-4FF7-A195-7F98125F57A4}" srcOrd="2" destOrd="0" presId="urn:microsoft.com/office/officeart/2005/8/layout/hierarchy1"/>
    <dgm:cxn modelId="{3EF25FF0-C978-4356-A6EF-E9F28123A9FC}" type="presParOf" srcId="{DB6E4898-87E2-43A2-B262-BB869C716D53}" destId="{1A934015-6EC0-4C26-8647-9EC8ADBACE71}" srcOrd="3" destOrd="0" presId="urn:microsoft.com/office/officeart/2005/8/layout/hierarchy1"/>
    <dgm:cxn modelId="{C86891B4-B1D2-4FB4-9399-249AD7D73C78}" type="presParOf" srcId="{1A934015-6EC0-4C26-8647-9EC8ADBACE71}" destId="{22CF33F7-6EF7-4897-BD32-734CCDE064DF}" srcOrd="0" destOrd="0" presId="urn:microsoft.com/office/officeart/2005/8/layout/hierarchy1"/>
    <dgm:cxn modelId="{7093673E-AAC0-4B54-B53F-ECDB3EB822E7}" type="presParOf" srcId="{22CF33F7-6EF7-4897-BD32-734CCDE064DF}" destId="{4B9CAFBE-858E-42C7-B1EA-92C8B940BBC3}" srcOrd="0" destOrd="0" presId="urn:microsoft.com/office/officeart/2005/8/layout/hierarchy1"/>
    <dgm:cxn modelId="{396EF44D-66B6-474E-94D6-C17C0F0629C1}" type="presParOf" srcId="{22CF33F7-6EF7-4897-BD32-734CCDE064DF}" destId="{C691574F-6D73-4F84-A899-E78C66B04A31}" srcOrd="1" destOrd="0" presId="urn:microsoft.com/office/officeart/2005/8/layout/hierarchy1"/>
    <dgm:cxn modelId="{30386239-9A6E-44E7-884D-A41FAD3B1F26}" type="presParOf" srcId="{1A934015-6EC0-4C26-8647-9EC8ADBACE71}" destId="{F123B216-6A0C-4A90-9A5E-D9B5B56EDA9F}" srcOrd="1" destOrd="0" presId="urn:microsoft.com/office/officeart/2005/8/layout/hierarchy1"/>
    <dgm:cxn modelId="{718E42AB-662E-4289-A0CF-428C3B0D39AA}" type="presParOf" srcId="{DB6E4898-87E2-43A2-B262-BB869C716D53}" destId="{2F6E6571-6B5B-4D89-A9D6-9917F8C3E5D4}" srcOrd="4" destOrd="0" presId="urn:microsoft.com/office/officeart/2005/8/layout/hierarchy1"/>
    <dgm:cxn modelId="{360813EF-2C1B-49F8-9E5C-0189209AF71E}" type="presParOf" srcId="{DB6E4898-87E2-43A2-B262-BB869C716D53}" destId="{391ABC1A-3675-41A6-B827-A6F6059DB2CF}" srcOrd="5" destOrd="0" presId="urn:microsoft.com/office/officeart/2005/8/layout/hierarchy1"/>
    <dgm:cxn modelId="{53346C7B-57F2-4A10-B132-0D9A206F0E5A}" type="presParOf" srcId="{391ABC1A-3675-41A6-B827-A6F6059DB2CF}" destId="{5EB409F7-063B-4E33-A87E-5A76701D2201}" srcOrd="0" destOrd="0" presId="urn:microsoft.com/office/officeart/2005/8/layout/hierarchy1"/>
    <dgm:cxn modelId="{1EBDC334-7B55-4CB5-A80F-E563F95357BC}" type="presParOf" srcId="{5EB409F7-063B-4E33-A87E-5A76701D2201}" destId="{B21A26C3-96AB-4F31-9F14-EDFB39E12290}" srcOrd="0" destOrd="0" presId="urn:microsoft.com/office/officeart/2005/8/layout/hierarchy1"/>
    <dgm:cxn modelId="{57AE3DE3-BBE7-4A9B-830B-EA8332C14C88}" type="presParOf" srcId="{5EB409F7-063B-4E33-A87E-5A76701D2201}" destId="{36200BB4-A60C-445C-B287-7FCEC024FE42}" srcOrd="1" destOrd="0" presId="urn:microsoft.com/office/officeart/2005/8/layout/hierarchy1"/>
    <dgm:cxn modelId="{B958AD0B-9949-4DBB-8F95-8A8BB9DDA515}" type="presParOf" srcId="{391ABC1A-3675-41A6-B827-A6F6059DB2CF}" destId="{56A9BA5B-5798-49C9-B7B6-61B3C502D7E6}" srcOrd="1" destOrd="0" presId="urn:microsoft.com/office/officeart/2005/8/layout/hierarchy1"/>
    <dgm:cxn modelId="{65EE1088-03D8-4B67-8E38-C22416CA65A3}" type="presParOf" srcId="{DB6E4898-87E2-43A2-B262-BB869C716D53}" destId="{80004EA9-E5A0-428B-949D-B71B3492E9C8}" srcOrd="6" destOrd="0" presId="urn:microsoft.com/office/officeart/2005/8/layout/hierarchy1"/>
    <dgm:cxn modelId="{62F68CD3-07B8-4167-BFB4-9DDF7B0C3410}" type="presParOf" srcId="{DB6E4898-87E2-43A2-B262-BB869C716D53}" destId="{5037893A-A11B-4A2F-8A4D-23844A21520D}" srcOrd="7" destOrd="0" presId="urn:microsoft.com/office/officeart/2005/8/layout/hierarchy1"/>
    <dgm:cxn modelId="{C222B933-5698-4663-8267-B6709F8220E8}" type="presParOf" srcId="{5037893A-A11B-4A2F-8A4D-23844A21520D}" destId="{89940856-2C63-4F6F-868C-8B0AB3C44C4F}" srcOrd="0" destOrd="0" presId="urn:microsoft.com/office/officeart/2005/8/layout/hierarchy1"/>
    <dgm:cxn modelId="{9BA742F6-A98E-4FDF-9900-EF3EFE53F40F}" type="presParOf" srcId="{89940856-2C63-4F6F-868C-8B0AB3C44C4F}" destId="{0AF6DC29-40AB-45C2-B0AC-52B5097CB679}" srcOrd="0" destOrd="0" presId="urn:microsoft.com/office/officeart/2005/8/layout/hierarchy1"/>
    <dgm:cxn modelId="{6B3DA760-3B67-4731-A527-16BA1AF1F98D}" type="presParOf" srcId="{89940856-2C63-4F6F-868C-8B0AB3C44C4F}" destId="{9AEFA520-D92B-40C3-9185-6439B8B4F7B4}" srcOrd="1" destOrd="0" presId="urn:microsoft.com/office/officeart/2005/8/layout/hierarchy1"/>
    <dgm:cxn modelId="{A6542351-CD3E-4CD5-A536-353F527A89E6}" type="presParOf" srcId="{5037893A-A11B-4A2F-8A4D-23844A21520D}" destId="{79BBDF37-463A-4B7E-8DD8-AABC648A587A}" srcOrd="1" destOrd="0" presId="urn:microsoft.com/office/officeart/2005/8/layout/hierarchy1"/>
    <dgm:cxn modelId="{6C62A0AE-33DA-4343-8939-7C4110E688AB}" type="presParOf" srcId="{DB6E4898-87E2-43A2-B262-BB869C716D53}" destId="{E9F11AF3-431D-4A13-97C5-F010F711C6DD}" srcOrd="8" destOrd="0" presId="urn:microsoft.com/office/officeart/2005/8/layout/hierarchy1"/>
    <dgm:cxn modelId="{0C5AAD50-93D5-4AC9-9865-81664F3B5DBF}" type="presParOf" srcId="{DB6E4898-87E2-43A2-B262-BB869C716D53}" destId="{A3E33088-5E77-4869-A516-10F1165956A2}" srcOrd="9" destOrd="0" presId="urn:microsoft.com/office/officeart/2005/8/layout/hierarchy1"/>
    <dgm:cxn modelId="{70CE271C-C3FC-41CB-B3B6-016632DF5210}" type="presParOf" srcId="{A3E33088-5E77-4869-A516-10F1165956A2}" destId="{35C81610-C945-415D-9369-6C6C49E57ED2}" srcOrd="0" destOrd="0" presId="urn:microsoft.com/office/officeart/2005/8/layout/hierarchy1"/>
    <dgm:cxn modelId="{0E24A5F5-6BD0-48BF-917F-F16A7CE5CE75}" type="presParOf" srcId="{35C81610-C945-415D-9369-6C6C49E57ED2}" destId="{6EB4A22C-35AB-49FF-A718-D104271C906D}" srcOrd="0" destOrd="0" presId="urn:microsoft.com/office/officeart/2005/8/layout/hierarchy1"/>
    <dgm:cxn modelId="{D119FDB6-545D-494B-8AEA-672DF4375E67}" type="presParOf" srcId="{35C81610-C945-415D-9369-6C6C49E57ED2}" destId="{D9B6DD00-716F-425C-AEDA-DBAB05F7A3F6}" srcOrd="1" destOrd="0" presId="urn:microsoft.com/office/officeart/2005/8/layout/hierarchy1"/>
    <dgm:cxn modelId="{A5BCB6E4-122F-44A9-8EF6-AE1FFF035FE2}" type="presParOf" srcId="{A3E33088-5E77-4869-A516-10F1165956A2}" destId="{F41BA8F8-723F-4F2F-B1A0-93E7863F5A90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11AF3-431D-4A13-97C5-F010F711C6DD}">
      <dsp:nvSpPr>
        <dsp:cNvPr id="0" name=""/>
        <dsp:cNvSpPr/>
      </dsp:nvSpPr>
      <dsp:spPr>
        <a:xfrm>
          <a:off x="3713341" y="2745856"/>
          <a:ext cx="3865130" cy="1281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344"/>
              </a:lnTo>
              <a:lnTo>
                <a:pt x="3865130" y="1192344"/>
              </a:lnTo>
              <a:lnTo>
                <a:pt x="3865130" y="128163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04EA9-E5A0-428B-949D-B71B3492E9C8}">
      <dsp:nvSpPr>
        <dsp:cNvPr id="0" name=""/>
        <dsp:cNvSpPr/>
      </dsp:nvSpPr>
      <dsp:spPr>
        <a:xfrm>
          <a:off x="3713341" y="2745856"/>
          <a:ext cx="2470442" cy="1281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344"/>
              </a:lnTo>
              <a:lnTo>
                <a:pt x="2470442" y="1192344"/>
              </a:lnTo>
              <a:lnTo>
                <a:pt x="2470442" y="128163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E6571-6B5B-4D89-A9D6-9917F8C3E5D4}">
      <dsp:nvSpPr>
        <dsp:cNvPr id="0" name=""/>
        <dsp:cNvSpPr/>
      </dsp:nvSpPr>
      <dsp:spPr>
        <a:xfrm>
          <a:off x="3713341" y="2745856"/>
          <a:ext cx="596281" cy="1281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344"/>
              </a:lnTo>
              <a:lnTo>
                <a:pt x="596281" y="1192344"/>
              </a:lnTo>
              <a:lnTo>
                <a:pt x="596281" y="128163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F353F-5742-4FF7-A195-7F98125F57A4}">
      <dsp:nvSpPr>
        <dsp:cNvPr id="0" name=""/>
        <dsp:cNvSpPr/>
      </dsp:nvSpPr>
      <dsp:spPr>
        <a:xfrm>
          <a:off x="2503120" y="2745856"/>
          <a:ext cx="1210221" cy="1258483"/>
        </a:xfrm>
        <a:custGeom>
          <a:avLst/>
          <a:gdLst/>
          <a:ahLst/>
          <a:cxnLst/>
          <a:rect l="0" t="0" r="0" b="0"/>
          <a:pathLst>
            <a:path>
              <a:moveTo>
                <a:pt x="1210221" y="0"/>
              </a:moveTo>
              <a:lnTo>
                <a:pt x="1210221" y="1169198"/>
              </a:lnTo>
              <a:lnTo>
                <a:pt x="0" y="1169198"/>
              </a:lnTo>
              <a:lnTo>
                <a:pt x="0" y="1258483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64C39-7823-4448-9862-925E8CB55AC9}">
      <dsp:nvSpPr>
        <dsp:cNvPr id="0" name=""/>
        <dsp:cNvSpPr/>
      </dsp:nvSpPr>
      <dsp:spPr>
        <a:xfrm>
          <a:off x="739540" y="2745856"/>
          <a:ext cx="2973800" cy="1258483"/>
        </a:xfrm>
        <a:custGeom>
          <a:avLst/>
          <a:gdLst/>
          <a:ahLst/>
          <a:cxnLst/>
          <a:rect l="0" t="0" r="0" b="0"/>
          <a:pathLst>
            <a:path>
              <a:moveTo>
                <a:pt x="2973800" y="0"/>
              </a:moveTo>
              <a:lnTo>
                <a:pt x="2973800" y="1169198"/>
              </a:lnTo>
              <a:lnTo>
                <a:pt x="0" y="1169198"/>
              </a:lnTo>
              <a:lnTo>
                <a:pt x="0" y="1258483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93C3F-A9F4-4A82-910E-D51BB248331C}">
      <dsp:nvSpPr>
        <dsp:cNvPr id="0" name=""/>
        <dsp:cNvSpPr/>
      </dsp:nvSpPr>
      <dsp:spPr>
        <a:xfrm>
          <a:off x="1608789" y="1060449"/>
          <a:ext cx="2104551" cy="126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76"/>
              </a:lnTo>
              <a:lnTo>
                <a:pt x="2104551" y="37276"/>
              </a:lnTo>
              <a:lnTo>
                <a:pt x="2104551" y="1265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B673A-77C0-4744-B867-0468ED205352}">
      <dsp:nvSpPr>
        <dsp:cNvPr id="0" name=""/>
        <dsp:cNvSpPr/>
      </dsp:nvSpPr>
      <dsp:spPr>
        <a:xfrm>
          <a:off x="4445459" y="145504"/>
          <a:ext cx="2478700" cy="9681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22CD8-5978-484D-BE2D-A9A12E322F68}">
      <dsp:nvSpPr>
        <dsp:cNvPr id="0" name=""/>
        <dsp:cNvSpPr/>
      </dsp:nvSpPr>
      <dsp:spPr>
        <a:xfrm>
          <a:off x="4552548" y="247239"/>
          <a:ext cx="2478700" cy="96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National Advisory Council</a:t>
          </a:r>
        </a:p>
      </dsp:txBody>
      <dsp:txXfrm>
        <a:off x="4580905" y="275596"/>
        <a:ext cx="2421986" cy="911469"/>
      </dsp:txXfrm>
    </dsp:sp>
    <dsp:sp modelId="{EC82F5F9-2E7B-42C1-9047-52253B59105A}">
      <dsp:nvSpPr>
        <dsp:cNvPr id="0" name=""/>
        <dsp:cNvSpPr/>
      </dsp:nvSpPr>
      <dsp:spPr>
        <a:xfrm>
          <a:off x="374104" y="145504"/>
          <a:ext cx="2469370" cy="9149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2A3D5-148B-440E-A250-3DAD44E2AD3D}">
      <dsp:nvSpPr>
        <dsp:cNvPr id="0" name=""/>
        <dsp:cNvSpPr/>
      </dsp:nvSpPr>
      <dsp:spPr>
        <a:xfrm>
          <a:off x="481193" y="247239"/>
          <a:ext cx="2469370" cy="914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Policy Board </a:t>
          </a:r>
        </a:p>
      </dsp:txBody>
      <dsp:txXfrm>
        <a:off x="507991" y="274037"/>
        <a:ext cx="2415774" cy="861348"/>
      </dsp:txXfrm>
    </dsp:sp>
    <dsp:sp modelId="{963EC3FD-48B0-4546-B9C2-4EE1258FE0D0}">
      <dsp:nvSpPr>
        <dsp:cNvPr id="0" name=""/>
        <dsp:cNvSpPr/>
      </dsp:nvSpPr>
      <dsp:spPr>
        <a:xfrm>
          <a:off x="2835851" y="1187010"/>
          <a:ext cx="1754980" cy="15588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A69A9-E5D4-49CA-BA8F-A062574A7B7A}">
      <dsp:nvSpPr>
        <dsp:cNvPr id="0" name=""/>
        <dsp:cNvSpPr/>
      </dsp:nvSpPr>
      <dsp:spPr>
        <a:xfrm>
          <a:off x="2942940" y="1288745"/>
          <a:ext cx="1754980" cy="1558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MoC</a:t>
          </a:r>
          <a:r>
            <a:rPr lang="en-US" sz="2400" b="1" kern="1200" dirty="0" smtClean="0"/>
            <a:t> Policy Unit (</a:t>
          </a:r>
          <a:r>
            <a:rPr lang="en-US" sz="2400" b="1" kern="1200" dirty="0" err="1" smtClean="0"/>
            <a:t>ECPU</a:t>
          </a:r>
          <a:r>
            <a:rPr lang="en-US" sz="2400" b="1" kern="1200" dirty="0" smtClean="0"/>
            <a:t>)</a:t>
          </a:r>
        </a:p>
      </dsp:txBody>
      <dsp:txXfrm>
        <a:off x="2988597" y="1334402"/>
        <a:ext cx="1663666" cy="1467531"/>
      </dsp:txXfrm>
    </dsp:sp>
    <dsp:sp modelId="{93E67764-243B-420D-8A2B-468F2639853C}">
      <dsp:nvSpPr>
        <dsp:cNvPr id="0" name=""/>
        <dsp:cNvSpPr/>
      </dsp:nvSpPr>
      <dsp:spPr>
        <a:xfrm>
          <a:off x="-12076" y="4004340"/>
          <a:ext cx="1503234" cy="6120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D22CC-6DBE-4CDA-8F0B-75EA0087824A}">
      <dsp:nvSpPr>
        <dsp:cNvPr id="0" name=""/>
        <dsp:cNvSpPr/>
      </dsp:nvSpPr>
      <dsp:spPr>
        <a:xfrm>
          <a:off x="95012" y="4106075"/>
          <a:ext cx="1503234" cy="612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Taxation</a:t>
          </a:r>
        </a:p>
      </dsp:txBody>
      <dsp:txXfrm>
        <a:off x="112937" y="4124000"/>
        <a:ext cx="1467384" cy="576165"/>
      </dsp:txXfrm>
    </dsp:sp>
    <dsp:sp modelId="{4B9CAFBE-858E-42C7-B1EA-92C8B940BBC3}">
      <dsp:nvSpPr>
        <dsp:cNvPr id="0" name=""/>
        <dsp:cNvSpPr/>
      </dsp:nvSpPr>
      <dsp:spPr>
        <a:xfrm>
          <a:off x="1707466" y="4004340"/>
          <a:ext cx="1591307" cy="6120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1574F-6D73-4F84-A899-E78C66B04A31}">
      <dsp:nvSpPr>
        <dsp:cNvPr id="0" name=""/>
        <dsp:cNvSpPr/>
      </dsp:nvSpPr>
      <dsp:spPr>
        <a:xfrm>
          <a:off x="1814556" y="4106075"/>
          <a:ext cx="1591307" cy="612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Payment</a:t>
          </a:r>
        </a:p>
      </dsp:txBody>
      <dsp:txXfrm>
        <a:off x="1832481" y="4124000"/>
        <a:ext cx="1555457" cy="576165"/>
      </dsp:txXfrm>
    </dsp:sp>
    <dsp:sp modelId="{B21A26C3-96AB-4F31-9F14-EDFB39E12290}">
      <dsp:nvSpPr>
        <dsp:cNvPr id="0" name=""/>
        <dsp:cNvSpPr/>
      </dsp:nvSpPr>
      <dsp:spPr>
        <a:xfrm>
          <a:off x="3403946" y="4027486"/>
          <a:ext cx="1811353" cy="6120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00BB4-A60C-445C-B287-7FCEC024FE42}">
      <dsp:nvSpPr>
        <dsp:cNvPr id="0" name=""/>
        <dsp:cNvSpPr/>
      </dsp:nvSpPr>
      <dsp:spPr>
        <a:xfrm>
          <a:off x="3511035" y="4129221"/>
          <a:ext cx="1811353" cy="612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Regulatory</a:t>
          </a:r>
        </a:p>
      </dsp:txBody>
      <dsp:txXfrm>
        <a:off x="3528960" y="4147146"/>
        <a:ext cx="1775503" cy="576165"/>
      </dsp:txXfrm>
    </dsp:sp>
    <dsp:sp modelId="{0AF6DC29-40AB-45C2-B0AC-52B5097CB679}">
      <dsp:nvSpPr>
        <dsp:cNvPr id="0" name=""/>
        <dsp:cNvSpPr/>
      </dsp:nvSpPr>
      <dsp:spPr>
        <a:xfrm>
          <a:off x="5486968" y="4027486"/>
          <a:ext cx="1393630" cy="6120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FA520-D92B-40C3-9185-6439B8B4F7B4}">
      <dsp:nvSpPr>
        <dsp:cNvPr id="0" name=""/>
        <dsp:cNvSpPr/>
      </dsp:nvSpPr>
      <dsp:spPr>
        <a:xfrm>
          <a:off x="5594057" y="4129221"/>
          <a:ext cx="1393630" cy="612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Logistics</a:t>
          </a:r>
        </a:p>
      </dsp:txBody>
      <dsp:txXfrm>
        <a:off x="5611982" y="4147146"/>
        <a:ext cx="1357780" cy="576165"/>
      </dsp:txXfrm>
    </dsp:sp>
    <dsp:sp modelId="{6EB4A22C-35AB-49FF-A718-D104271C906D}">
      <dsp:nvSpPr>
        <dsp:cNvPr id="0" name=""/>
        <dsp:cNvSpPr/>
      </dsp:nvSpPr>
      <dsp:spPr>
        <a:xfrm>
          <a:off x="7096570" y="4027486"/>
          <a:ext cx="963803" cy="6120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6DD00-716F-425C-AEDA-DBAB05F7A3F6}">
      <dsp:nvSpPr>
        <dsp:cNvPr id="0" name=""/>
        <dsp:cNvSpPr/>
      </dsp:nvSpPr>
      <dsp:spPr>
        <a:xfrm>
          <a:off x="7203660" y="4129221"/>
          <a:ext cx="963803" cy="612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WTO</a:t>
          </a:r>
        </a:p>
      </dsp:txBody>
      <dsp:txXfrm>
        <a:off x="7221585" y="4147146"/>
        <a:ext cx="927953" cy="576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F10D9-DFA2-4A5C-8855-DE36ACBD7C8D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1AA5-B988-4144-BD1F-F3919CCB6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E-Commerce Policy Framework of Pakistan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Ministry of Commerce &amp; Textile,</a:t>
            </a:r>
          </a:p>
          <a:p>
            <a:r>
              <a:rPr lang="en-US" dirty="0" smtClean="0"/>
              <a:t>Commerce Division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February,2019.</a:t>
            </a:r>
            <a:endParaRPr lang="en-US" dirty="0"/>
          </a:p>
        </p:txBody>
      </p:sp>
      <p:pic>
        <p:nvPicPr>
          <p:cNvPr id="4" name="Picture 3" descr="ecomer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0"/>
            <a:ext cx="4724400" cy="2642372"/>
          </a:xfrm>
          <a:prstGeom prst="rect">
            <a:avLst/>
          </a:prstGeom>
        </p:spPr>
      </p:pic>
      <p:pic>
        <p:nvPicPr>
          <p:cNvPr id="5" name="Picture 4" descr="C:\Users\DCWTO\AppData\Local\Microsoft\Windows\INetCache\Content.Word\downlo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DCWTO\AppData\Local\Microsoft\Windows\INetCache\Content.Word\downloa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flipH="1">
            <a:off x="7800976" y="488564"/>
            <a:ext cx="1343025" cy="1273509"/>
            <a:chOff x="0" y="-32726"/>
            <a:chExt cx="1790700" cy="1273509"/>
          </a:xfrm>
        </p:grpSpPr>
        <p:sp>
          <p:nvSpPr>
            <p:cNvPr id="6" name="Parallelogram 5"/>
            <p:cNvSpPr/>
            <p:nvPr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7" name="Freeform: Shape 13"/>
            <p:cNvSpPr/>
            <p:nvPr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aphicFrame>
        <p:nvGraphicFramePr>
          <p:cNvPr id="18" name="Diagram 17"/>
          <p:cNvGraphicFramePr/>
          <p:nvPr>
            <p:extLst>
              <p:ext uri="{D42A27DB-BD31-4B8C-83A1-F6EECF244321}">
                <p14:modId xmlns="" xmlns:p14="http://schemas.microsoft.com/office/powerpoint/2010/main" val="97813577"/>
              </p:ext>
            </p:extLst>
          </p:nvPr>
        </p:nvGraphicFramePr>
        <p:xfrm>
          <a:off x="533401" y="690250"/>
          <a:ext cx="8229600" cy="572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506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How SBP defines E-Commerce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/>
              <a:t>1</a:t>
            </a:r>
            <a:r>
              <a:rPr lang="en-US" sz="2400" b="1" dirty="0" smtClean="0"/>
              <a:t>).    Online marketplaces: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Act as intermediaries to various sellers and buyers,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 helping lower search and transaction costs and expand reach of the businesses and choice for consumers.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Daraz.pk and Mega.pk, food panda</a:t>
            </a:r>
          </a:p>
          <a:p>
            <a:pPr lvl="1"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None/>
            </a:pPr>
            <a:r>
              <a:rPr lang="en-US" sz="2400" b="1" dirty="0" smtClean="0"/>
              <a:t>2).   Online information and financial 	intermediaries:</a:t>
            </a:r>
            <a:endParaRPr lang="en-US" sz="2400" dirty="0" smtClean="0"/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Serve to fill the information gap and mostly earn profits through contract making and commission fees.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err="1" smtClean="0"/>
              <a:t>PakWheels</a:t>
            </a:r>
            <a:r>
              <a:rPr lang="en-US" dirty="0" smtClean="0"/>
              <a:t>, Rozze.pk, and Zameen.com </a:t>
            </a:r>
          </a:p>
        </p:txBody>
      </p:sp>
      <p:pic>
        <p:nvPicPr>
          <p:cNvPr id="4" name="Picture 3" descr="image sb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86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SBP defines E-Commerce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b="1" dirty="0" smtClean="0"/>
              <a:t>3)</a:t>
            </a:r>
            <a:r>
              <a:rPr lang="en-US" sz="2800" b="1" dirty="0" smtClean="0"/>
              <a:t>.Electronic Transportation Firms: 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provide ride hailing and car pooling services through internet channels such as a mobile app.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err="1" smtClean="0"/>
              <a:t>Careem</a:t>
            </a:r>
            <a:r>
              <a:rPr lang="en-US" sz="2800" dirty="0" smtClean="0"/>
              <a:t>, </a:t>
            </a:r>
            <a:r>
              <a:rPr lang="en-US" sz="2800" dirty="0" err="1" smtClean="0"/>
              <a:t>Bykea</a:t>
            </a:r>
            <a:r>
              <a:rPr lang="en-US" sz="2800" dirty="0" smtClean="0"/>
              <a:t>, </a:t>
            </a:r>
            <a:r>
              <a:rPr lang="en-US" sz="2800" dirty="0" err="1" smtClean="0"/>
              <a:t>Uride,Uber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 lvl="1">
              <a:buNone/>
            </a:pPr>
            <a:r>
              <a:rPr lang="en-US" b="1" u="sng" dirty="0" smtClean="0"/>
              <a:t>4).</a:t>
            </a:r>
            <a:r>
              <a:rPr lang="en-US" sz="2800" b="1" dirty="0" smtClean="0"/>
              <a:t>Social Media Based Sellers: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These players are either one-to-many or many-to-many stores.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operate purely though social media platforms like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and </a:t>
            </a:r>
            <a:r>
              <a:rPr lang="en-US" sz="2800" dirty="0" err="1" smtClean="0"/>
              <a:t>Instagram</a:t>
            </a:r>
            <a:r>
              <a:rPr lang="en-US" sz="2800" dirty="0" smtClean="0"/>
              <a:t>. </a:t>
            </a:r>
          </a:p>
        </p:txBody>
      </p:sp>
      <p:pic>
        <p:nvPicPr>
          <p:cNvPr id="4" name="Picture 3" descr="image sb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0"/>
            <a:ext cx="2209800" cy="132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/>
              <a:t>Tasks assigned to SBP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Payment Gate way (Pay </a:t>
            </a:r>
            <a:r>
              <a:rPr lang="en-US" dirty="0" err="1" smtClean="0"/>
              <a:t>pak</a:t>
            </a:r>
            <a:r>
              <a:rPr lang="en-US" dirty="0" smtClean="0"/>
              <a:t> ,operational for domestic payments).</a:t>
            </a:r>
          </a:p>
          <a:p>
            <a:r>
              <a:rPr lang="en-US" dirty="0" smtClean="0"/>
              <a:t>Standardized Merchant on Board Criteria.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ayment-gateway-proces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81400"/>
            <a:ext cx="8153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FBR defines Online Market Place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  “It is an information technology platform run by an e-commerce entity over an electronic network that </a:t>
            </a:r>
            <a:r>
              <a:rPr lang="en-US" b="1" dirty="0" smtClean="0"/>
              <a:t>acts</a:t>
            </a:r>
            <a:r>
              <a:rPr lang="en-US" dirty="0" smtClean="0"/>
              <a:t> as </a:t>
            </a:r>
            <a:r>
              <a:rPr lang="en-US" b="1" dirty="0" smtClean="0"/>
              <a:t>a</a:t>
            </a:r>
            <a:r>
              <a:rPr lang="en-US" dirty="0" smtClean="0"/>
              <a:t> facilitator in transactions that Inserted by the Finance Act, 2017 occur between </a:t>
            </a:r>
            <a:r>
              <a:rPr lang="en-US" b="1" dirty="0" smtClean="0"/>
              <a:t>a</a:t>
            </a:r>
            <a:r>
              <a:rPr lang="en-US" dirty="0" smtClean="0"/>
              <a:t> buyer and </a:t>
            </a:r>
            <a:r>
              <a:rPr lang="en-US" b="1" dirty="0" smtClean="0"/>
              <a:t>a</a:t>
            </a:r>
            <a:r>
              <a:rPr lang="en-US" dirty="0" smtClean="0"/>
              <a:t> seller”. Section 2(38B).</a:t>
            </a:r>
          </a:p>
        </p:txBody>
      </p:sp>
      <p:pic>
        <p:nvPicPr>
          <p:cNvPr id="4" name="Picture 3" descr="f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14800"/>
            <a:ext cx="3962400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Tasks Assigned to FBR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err="1" smtClean="0"/>
              <a:t>WeBoC</a:t>
            </a:r>
            <a:r>
              <a:rPr lang="en-US" dirty="0" smtClean="0"/>
              <a:t> operational</a:t>
            </a:r>
          </a:p>
          <a:p>
            <a:r>
              <a:rPr lang="en-US" dirty="0" smtClean="0"/>
              <a:t>Resolve Taxation issues with the Private Sector</a:t>
            </a:r>
          </a:p>
          <a:p>
            <a:r>
              <a:rPr lang="en-US" dirty="0" smtClean="0"/>
              <a:t>Set a </a:t>
            </a:r>
            <a:r>
              <a:rPr lang="en-US" dirty="0" err="1" smtClean="0"/>
              <a:t>Deminimis</a:t>
            </a:r>
            <a:r>
              <a:rPr lang="en-US" dirty="0" smtClean="0"/>
              <a:t> Value</a:t>
            </a:r>
          </a:p>
          <a:p>
            <a:r>
              <a:rPr lang="en-US" dirty="0" smtClean="0"/>
              <a:t>Allow re-export of items imported by consumers if the product is not as advertised or incorrect, subject to the conditions.</a:t>
            </a:r>
            <a:endParaRPr lang="en-US" dirty="0"/>
          </a:p>
        </p:txBody>
      </p:sp>
      <p:pic>
        <p:nvPicPr>
          <p:cNvPr id="4" name="Picture 3" descr="web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343400"/>
            <a:ext cx="586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Proposals by the Private Sector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year exemption from Sales Tax across all provinces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ten year  of tax holiday, a subsidized rate of 5% sales tax  across all provinces on local sales</a:t>
            </a:r>
          </a:p>
          <a:p>
            <a:r>
              <a:rPr lang="en-US" dirty="0" smtClean="0"/>
              <a:t>Withholding Tax exemption for E-Commerce</a:t>
            </a:r>
          </a:p>
          <a:p>
            <a:r>
              <a:rPr lang="en-US" dirty="0" smtClean="0"/>
              <a:t>Commission revenue earned through export sales be exempt from Provincial Sales Tax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Taxation laws need to be harmonized to avoid double taxation</a:t>
            </a:r>
          </a:p>
          <a:p>
            <a:endParaRPr lang="en-US" dirty="0"/>
          </a:p>
        </p:txBody>
      </p:sp>
      <p:pic>
        <p:nvPicPr>
          <p:cNvPr id="4" name="Picture 3" descr="T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029200"/>
            <a:ext cx="4191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Taxes Applicable on Online Market Places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23440"/>
          <a:ext cx="695863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86"/>
                <a:gridCol w="1413814"/>
                <a:gridCol w="891186"/>
                <a:gridCol w="987857"/>
                <a:gridCol w="1042739"/>
                <a:gridCol w="932977"/>
                <a:gridCol w="20828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 Authority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Taxes Applicable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Revenue Generated in last</a:t>
                      </a:r>
                      <a:r>
                        <a:rPr lang="en-US" baseline="0" dirty="0" smtClean="0"/>
                        <a:t> 3 years (in RS)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2018-2019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2017-2018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2016-2017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2015-2016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Punjab Revenue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 Tax @16%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24,403,418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150,721,015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24,403,418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Sindh</a:t>
                      </a:r>
                      <a:r>
                        <a:rPr lang="en-US" dirty="0" smtClean="0"/>
                        <a:t> Revenue Board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Sales Tax @ 13%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175,130,469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122,975,991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71,003,377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E-Commerce in other countries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 wor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0"/>
            <a:ext cx="7924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Some facts about Chinese E-Commerce Industry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E-Commerce in China represents approximately 35% of the overall retail market.</a:t>
            </a:r>
          </a:p>
          <a:p>
            <a:r>
              <a:rPr lang="en-US" dirty="0" smtClean="0"/>
              <a:t> it is a global leader, China's E-Commerce share is expected to reach half of the global market by 2020.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china-cross-border-ecommerce-forecast-202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0"/>
            <a:ext cx="7924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US" dirty="0" err="1" smtClean="0"/>
              <a:t>Commerce,Global</a:t>
            </a:r>
            <a:r>
              <a:rPr lang="en-US" dirty="0" smtClean="0"/>
              <a:t>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yesssssssss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0"/>
            <a:ext cx="8153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China is doing?    </a:t>
            </a:r>
            <a:r>
              <a:rPr lang="en-US" sz="4400" dirty="0" err="1" smtClean="0"/>
              <a:t>Contd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Financial solutions ,payment through wallets such as </a:t>
            </a:r>
            <a:r>
              <a:rPr lang="en-US" dirty="0" err="1" smtClean="0"/>
              <a:t>Alipay</a:t>
            </a:r>
            <a:r>
              <a:rPr lang="en-US" dirty="0" smtClean="0"/>
              <a:t>, </a:t>
            </a:r>
            <a:r>
              <a:rPr lang="en-US" dirty="0" err="1" smtClean="0"/>
              <a:t>Wechat</a:t>
            </a:r>
            <a:r>
              <a:rPr lang="en-US" dirty="0" smtClean="0"/>
              <a:t> pay.</a:t>
            </a:r>
          </a:p>
          <a:p>
            <a:r>
              <a:rPr lang="en-US" dirty="0" smtClean="0"/>
              <a:t>Automatic Payment through mobile Wallet by scanning the QR Code.</a:t>
            </a:r>
          </a:p>
          <a:p>
            <a:r>
              <a:rPr lang="en-US" dirty="0" smtClean="0"/>
              <a:t>Establishment of ware Houses for Import &amp; Export.</a:t>
            </a:r>
          </a:p>
        </p:txBody>
      </p:sp>
      <p:pic>
        <p:nvPicPr>
          <p:cNvPr id="4" name="Picture 3" descr="download qr 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953000"/>
            <a:ext cx="2772271" cy="1371600"/>
          </a:xfrm>
          <a:prstGeom prst="rect">
            <a:avLst/>
          </a:prstGeom>
        </p:spPr>
      </p:pic>
      <p:pic>
        <p:nvPicPr>
          <p:cNvPr id="5" name="Picture 4" descr="images we ca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5029200"/>
            <a:ext cx="2133600" cy="1371600"/>
          </a:xfrm>
          <a:prstGeom prst="rect">
            <a:avLst/>
          </a:prstGeom>
        </p:spPr>
      </p:pic>
      <p:pic>
        <p:nvPicPr>
          <p:cNvPr id="6" name="Picture 5" descr="china_tax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5029200"/>
            <a:ext cx="17272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China is doing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scale Internet Connectivity</a:t>
            </a:r>
          </a:p>
          <a:p>
            <a:r>
              <a:rPr lang="en-US" dirty="0" smtClean="0"/>
              <a:t>Supportive laws and Relaxed Regulatory mechanism</a:t>
            </a:r>
          </a:p>
          <a:p>
            <a:r>
              <a:rPr lang="en-US" dirty="0" smtClean="0"/>
              <a:t>Public Private Partnership</a:t>
            </a:r>
          </a:p>
          <a:p>
            <a:r>
              <a:rPr lang="en-US" dirty="0" smtClean="0"/>
              <a:t>Training of SMEs by </a:t>
            </a:r>
            <a:r>
              <a:rPr lang="en-US" dirty="0" err="1" smtClean="0"/>
              <a:t>AliBaba</a:t>
            </a:r>
            <a:endParaRPr lang="en-US" dirty="0"/>
          </a:p>
        </p:txBody>
      </p:sp>
      <p:pic>
        <p:nvPicPr>
          <p:cNvPr id="4" name="Picture 3" descr="la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207212"/>
            <a:ext cx="3276600" cy="1812587"/>
          </a:xfrm>
          <a:prstGeom prst="rect">
            <a:avLst/>
          </a:prstGeom>
        </p:spPr>
      </p:pic>
      <p:pic>
        <p:nvPicPr>
          <p:cNvPr id="5" name="Picture 4" descr="large_w-6TYgcvs0RO0hHCa9twlvdKi3o57H-lTHb10763N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91000"/>
            <a:ext cx="4495800" cy="1883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E-Commerce In India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Encouragement &amp;Training of SMEs through: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Digital India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Make in India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Skill India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Introduction of changes in E-Commerce policy to protect small vendors &amp; provide level playing field to all online merchants.</a:t>
            </a:r>
          </a:p>
        </p:txBody>
      </p:sp>
      <p:pic>
        <p:nvPicPr>
          <p:cNvPr id="4" name="Picture 3" descr="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159943"/>
            <a:ext cx="6934200" cy="93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Enabling Environment for E-Commerce in Pakistan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59a5499a866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001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Paypak</a:t>
            </a:r>
            <a:r>
              <a:rPr lang="en-US" dirty="0" smtClean="0"/>
              <a:t>    is   Facilitating domestic E-Payments</a:t>
            </a:r>
          </a:p>
          <a:p>
            <a:r>
              <a:rPr lang="en-US" dirty="0" err="1" smtClean="0"/>
              <a:t>WeBOC</a:t>
            </a:r>
            <a:r>
              <a:rPr lang="en-US" dirty="0" smtClean="0"/>
              <a:t>   is  Operational for traders .</a:t>
            </a:r>
          </a:p>
          <a:p>
            <a:r>
              <a:rPr lang="en-US" dirty="0" smtClean="0"/>
              <a:t>Optic fiber cables are being arranged for better speed and connectivity</a:t>
            </a:r>
          </a:p>
          <a:p>
            <a:r>
              <a:rPr lang="en-US" dirty="0" smtClean="0"/>
              <a:t>Better Logistic  services  are being offered by Pakistan Post</a:t>
            </a:r>
          </a:p>
          <a:p>
            <a:r>
              <a:rPr lang="en-US" dirty="0" smtClean="0"/>
              <a:t>Digital Pakistan Policy  is formulated by Ministry of IT &amp; Telecom</a:t>
            </a:r>
          </a:p>
          <a:p>
            <a:r>
              <a:rPr lang="en-US" dirty="0" smtClean="0"/>
              <a:t>Data Protection Bill is being drafted by Ministry of IT &amp; Telecom</a:t>
            </a:r>
          </a:p>
          <a:p>
            <a:r>
              <a:rPr lang="en-US" dirty="0" smtClean="0"/>
              <a:t>Private Sector is ready to Join hands with the Public Sector.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-commerce-blog-1112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00400"/>
            <a:ext cx="7848600" cy="3281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1).</a:t>
            </a:r>
            <a:r>
              <a:rPr lang="en-US" sz="4400" dirty="0" smtClean="0"/>
              <a:t>Public Private partnership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Create an enabling environment that empowers </a:t>
            </a:r>
            <a:r>
              <a:rPr lang="en-US" sz="2400" dirty="0" smtClean="0"/>
              <a:t>SMEs </a:t>
            </a:r>
            <a:r>
              <a:rPr lang="en-US" sz="2400" dirty="0"/>
              <a:t>for trade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Skill Development of SMEs for digital presence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Promotion and creation of  Fintech solutions such as mobile wallets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Merchant on board account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Infrastructure development and increase of  </a:t>
            </a:r>
            <a:r>
              <a:rPr lang="en-US" sz="2800" dirty="0" smtClean="0"/>
              <a:t>internet users</a:t>
            </a:r>
            <a:endParaRPr lang="en-US" sz="2800" dirty="0"/>
          </a:p>
        </p:txBody>
      </p:sp>
      <p:pic>
        <p:nvPicPr>
          <p:cNvPr id="6" name="Picture 5" descr="p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029200"/>
            <a:ext cx="2971800" cy="1295400"/>
          </a:xfrm>
          <a:prstGeom prst="rect">
            <a:avLst/>
          </a:prstGeo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029200"/>
            <a:ext cx="4191000" cy="128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Way forward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2).Need for </a:t>
            </a:r>
            <a:r>
              <a:rPr lang="en-US" b="1" dirty="0" smtClean="0"/>
              <a:t>third party trusted services </a:t>
            </a:r>
            <a:r>
              <a:rPr lang="en-US" dirty="0" smtClean="0"/>
              <a:t>to address consumer protection</a:t>
            </a:r>
          </a:p>
          <a:p>
            <a:pPr algn="just">
              <a:buNone/>
            </a:pPr>
            <a:r>
              <a:rPr lang="en-US" dirty="0" smtClean="0"/>
              <a:t>3).Promotion of </a:t>
            </a:r>
            <a:r>
              <a:rPr lang="en-US" b="1" dirty="0" smtClean="0"/>
              <a:t>digital marketing </a:t>
            </a:r>
            <a:r>
              <a:rPr lang="en-US" dirty="0" smtClean="0"/>
              <a:t>and use of  </a:t>
            </a:r>
            <a:r>
              <a:rPr lang="en-US" b="1" dirty="0" smtClean="0"/>
              <a:t>influencer marketing </a:t>
            </a:r>
            <a:r>
              <a:rPr lang="en-US" dirty="0" smtClean="0"/>
              <a:t>techniques</a:t>
            </a:r>
          </a:p>
          <a:p>
            <a:pPr algn="just">
              <a:buNone/>
            </a:pPr>
            <a:r>
              <a:rPr lang="en-US" dirty="0" smtClean="0"/>
              <a:t>4).</a:t>
            </a:r>
            <a:r>
              <a:rPr lang="en-US" b="1" dirty="0" smtClean="0"/>
              <a:t>Favorable tax regime </a:t>
            </a:r>
            <a:r>
              <a:rPr lang="en-US" dirty="0" smtClean="0"/>
              <a:t>to attract domestic and foreign investment for making Pakistan a competitive  e -commerce player</a:t>
            </a:r>
          </a:p>
          <a:p>
            <a:pPr algn="just">
              <a:buNone/>
            </a:pPr>
            <a:r>
              <a:rPr lang="en-US" dirty="0" smtClean="0"/>
              <a:t>5). Promotion of </a:t>
            </a:r>
            <a:r>
              <a:rPr lang="en-US" dirty="0"/>
              <a:t>the </a:t>
            </a:r>
            <a:r>
              <a:rPr lang="en-US" b="1" dirty="0"/>
              <a:t>IT enabled logistics systems </a:t>
            </a:r>
            <a:r>
              <a:rPr lang="en-US" dirty="0"/>
              <a:t>of logistics </a:t>
            </a:r>
            <a:r>
              <a:rPr lang="en-US" dirty="0" smtClean="0"/>
              <a:t>operators.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679874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			Thank You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sz="4400" dirty="0" smtClean="0"/>
              <a:t>What is E-Commerce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It is the "production, distribution, marketing, sale or delivery of goods and services by electronic means”.				</a:t>
            </a:r>
          </a:p>
          <a:p>
            <a:pPr algn="just">
              <a:buNone/>
            </a:pPr>
            <a:r>
              <a:rPr lang="en-US" sz="2800" dirty="0" smtClean="0"/>
              <a:t>					(As defined by the WTO)	</a:t>
            </a:r>
          </a:p>
          <a:p>
            <a:pPr algn="just"/>
            <a:r>
              <a:rPr lang="en-US" sz="2800" dirty="0" smtClean="0"/>
              <a:t>The Internet of Things (</a:t>
            </a:r>
            <a:r>
              <a:rPr lang="en-US" sz="2800" dirty="0" err="1" smtClean="0"/>
              <a:t>IoT</a:t>
            </a:r>
            <a:r>
              <a:rPr lang="en-US" sz="2800" dirty="0" smtClean="0"/>
              <a:t>),Artificial Intelligence (AI) 3D printing &amp; </a:t>
            </a:r>
            <a:r>
              <a:rPr lang="en-US" sz="2800" dirty="0" err="1" smtClean="0"/>
              <a:t>Blockchain</a:t>
            </a:r>
            <a:r>
              <a:rPr lang="en-US" sz="2800" dirty="0" smtClean="0"/>
              <a:t> technologies  have the potential to further transform the global trade.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+Shot+2018-07-17+at+2.36.36+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147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E-Commerce Potential of Pakistan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Continuously flourishing </a:t>
            </a:r>
          </a:p>
          <a:p>
            <a:pPr algn="just"/>
            <a:r>
              <a:rPr lang="en-US" dirty="0" smtClean="0"/>
              <a:t>Local E-Commerce Sales stood at Rs 9.8 Billion by the end of June 2017.(SBP)</a:t>
            </a:r>
          </a:p>
          <a:p>
            <a:pPr algn="just"/>
            <a:r>
              <a:rPr lang="en-US" dirty="0" smtClean="0"/>
              <a:t>Transactions worth Rs 20.7 billion were carried out by consumers on international e-commerce websites.(SBP)</a:t>
            </a:r>
          </a:p>
          <a:p>
            <a:endParaRPr lang="en-US" dirty="0"/>
          </a:p>
        </p:txBody>
      </p:sp>
      <p:pic>
        <p:nvPicPr>
          <p:cNvPr id="4" name="Picture 3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48200"/>
            <a:ext cx="8001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W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3733800" cy="1066800"/>
          </a:xfrm>
          <a:prstGeom prst="rect">
            <a:avLst/>
          </a:prstGeom>
        </p:spPr>
      </p:pic>
      <p:pic>
        <p:nvPicPr>
          <p:cNvPr id="6" name="Picture 5" descr="WEF-jam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762000"/>
            <a:ext cx="44450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E-Commerce Policy Framework of Pakistan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ownload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7772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Critical areas to be covered in the Framework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97230" lvl="1" indent="-514350" algn="just">
              <a:spcBef>
                <a:spcPts val="600"/>
              </a:spcBef>
              <a:defRPr/>
            </a:pPr>
            <a:r>
              <a:rPr lang="en-GB" sz="2600" dirty="0" smtClean="0"/>
              <a:t>Consumer Protection</a:t>
            </a:r>
          </a:p>
          <a:p>
            <a:pPr marL="697230" lvl="1" indent="-514350" algn="just">
              <a:spcBef>
                <a:spcPts val="600"/>
              </a:spcBef>
              <a:defRPr/>
            </a:pPr>
            <a:r>
              <a:rPr lang="en-GB" sz="2600" dirty="0" smtClean="0"/>
              <a:t>Dispute Resolution Mechanism</a:t>
            </a:r>
          </a:p>
          <a:p>
            <a:pPr marL="697230" lvl="1" indent="-514350" algn="just">
              <a:spcBef>
                <a:spcPts val="600"/>
              </a:spcBef>
              <a:defRPr/>
            </a:pPr>
            <a:r>
              <a:rPr lang="en-GB" sz="2600" dirty="0" smtClean="0"/>
              <a:t>Licensing and registration requirements </a:t>
            </a:r>
          </a:p>
          <a:p>
            <a:pPr marL="697230" lvl="1" indent="-514350" algn="just">
              <a:spcBef>
                <a:spcPts val="600"/>
              </a:spcBef>
              <a:defRPr/>
            </a:pPr>
            <a:r>
              <a:rPr lang="en-US" sz="2600" dirty="0" smtClean="0"/>
              <a:t>Taxation </a:t>
            </a:r>
          </a:p>
          <a:p>
            <a:pPr marL="697230" lvl="1" indent="-514350" algn="just">
              <a:spcBef>
                <a:spcPts val="600"/>
              </a:spcBef>
              <a:defRPr/>
            </a:pPr>
            <a:r>
              <a:rPr lang="en-US" sz="2600" dirty="0" smtClean="0"/>
              <a:t>Payment Gateway</a:t>
            </a:r>
          </a:p>
          <a:p>
            <a:pPr marL="697230" lvl="1" indent="-514350" algn="just">
              <a:spcBef>
                <a:spcPts val="600"/>
              </a:spcBef>
              <a:defRPr/>
            </a:pPr>
            <a:r>
              <a:rPr lang="en-GB" sz="2600" dirty="0" smtClean="0"/>
              <a:t>Privacy and Personal Data Protection</a:t>
            </a:r>
          </a:p>
          <a:p>
            <a:pPr marL="697230" lvl="1" indent="-514350" algn="just">
              <a:spcBef>
                <a:spcPts val="600"/>
              </a:spcBef>
              <a:defRPr/>
            </a:pPr>
            <a:r>
              <a:rPr lang="en-GB" altLang="en-US" sz="2600" dirty="0" smtClean="0"/>
              <a:t>Multilateral Disciplines on E-Commerce</a:t>
            </a:r>
          </a:p>
          <a:p>
            <a:pPr marL="697230" lvl="1" indent="-514350" algn="just">
              <a:spcBef>
                <a:spcPts val="600"/>
              </a:spcBef>
              <a:defRPr/>
            </a:pPr>
            <a:r>
              <a:rPr lang="en-GB" altLang="en-US" sz="2600" dirty="0" smtClean="0"/>
              <a:t>Promotion of </a:t>
            </a:r>
            <a:r>
              <a:rPr lang="en-GB" altLang="en-US" sz="2600" dirty="0" err="1" smtClean="0"/>
              <a:t>SMEs</a:t>
            </a:r>
            <a:r>
              <a:rPr lang="en-GB" altLang="en-US" sz="2600" dirty="0" smtClean="0"/>
              <a:t> trough e-Commerce</a:t>
            </a:r>
            <a:endParaRPr lang="en-US" alt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162800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Has been done so far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 consult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00400"/>
            <a:ext cx="7924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1111</TotalTime>
  <Words>714</Words>
  <Application>Microsoft Office PowerPoint</Application>
  <PresentationFormat>On-screen Show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E-Commerce Policy Framework of Pakistan</vt:lpstr>
      <vt:lpstr>E-Commerce,Global Perspective</vt:lpstr>
      <vt:lpstr>  What is E-Commerce</vt:lpstr>
      <vt:lpstr>Slide 4</vt:lpstr>
      <vt:lpstr>E-Commerce Potential of Pakistan</vt:lpstr>
      <vt:lpstr>Slide 6</vt:lpstr>
      <vt:lpstr>E-Commerce Policy Framework of Pakistan</vt:lpstr>
      <vt:lpstr>Critical areas to be covered in the Framework</vt:lpstr>
      <vt:lpstr>What Has been done so far</vt:lpstr>
      <vt:lpstr>Slide 10</vt:lpstr>
      <vt:lpstr>    How SBP defines E-Commerce</vt:lpstr>
      <vt:lpstr>How SBP defines E-Commerce</vt:lpstr>
      <vt:lpstr> Tasks assigned to SBP</vt:lpstr>
      <vt:lpstr> FBR defines Online Market Place</vt:lpstr>
      <vt:lpstr>Tasks Assigned to FBR</vt:lpstr>
      <vt:lpstr>Proposals by the Private Sector</vt:lpstr>
      <vt:lpstr>Taxes Applicable on Online Market Places</vt:lpstr>
      <vt:lpstr>E-Commerce in other countries</vt:lpstr>
      <vt:lpstr>Some facts about Chinese E-Commerce Industry</vt:lpstr>
      <vt:lpstr>What China is doing?    Contd…</vt:lpstr>
      <vt:lpstr>What China is doing?</vt:lpstr>
      <vt:lpstr>E-Commerce In India</vt:lpstr>
      <vt:lpstr>Enabling Environment for E-Commerce in Pakistan</vt:lpstr>
      <vt:lpstr>Slide 24</vt:lpstr>
      <vt:lpstr>Way forward</vt:lpstr>
      <vt:lpstr>1).Public Private partnership</vt:lpstr>
      <vt:lpstr>Way forward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 Policy Framework of Pakistan</dc:title>
  <dc:creator>DSWTO</dc:creator>
  <cp:lastModifiedBy>DSWTO</cp:lastModifiedBy>
  <cp:revision>235</cp:revision>
  <dcterms:created xsi:type="dcterms:W3CDTF">2006-08-16T00:00:00Z</dcterms:created>
  <dcterms:modified xsi:type="dcterms:W3CDTF">2019-02-06T10:26:10Z</dcterms:modified>
</cp:coreProperties>
</file>