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75" r:id="rId3"/>
    <p:sldId id="276" r:id="rId4"/>
    <p:sldId id="289" r:id="rId5"/>
    <p:sldId id="290" r:id="rId6"/>
    <p:sldId id="278" r:id="rId7"/>
    <p:sldId id="258" r:id="rId8"/>
    <p:sldId id="263" r:id="rId9"/>
    <p:sldId id="279" r:id="rId10"/>
    <p:sldId id="283" r:id="rId11"/>
    <p:sldId id="265" r:id="rId12"/>
    <p:sldId id="268" r:id="rId13"/>
    <p:sldId id="271" r:id="rId14"/>
    <p:sldId id="270" r:id="rId15"/>
    <p:sldId id="287" r:id="rId16"/>
    <p:sldId id="288" r:id="rId17"/>
    <p:sldId id="29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4779A-A78F-4FCC-993D-3C2D1EC69B38}" type="datetimeFigureOut">
              <a:rPr lang="en-US" smtClean="0"/>
              <a:t>2/3/2019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BFEF5-5629-40DA-9A79-5166EC16B4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092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FBC68-71E3-463F-BCC4-458FEFA4986D}" type="datetime1">
              <a:rPr lang="en-US" smtClean="0"/>
              <a:t>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8CAC-93FF-4331-85A4-DBE5D9EA6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915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B9179-AF4F-4FE7-911E-DA8DF256D18B}" type="datetime1">
              <a:rPr lang="en-US" smtClean="0"/>
              <a:t>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8CAC-93FF-4331-85A4-DBE5D9EA6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69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7EA76-9859-4DD5-ADBF-E05A79C5FDD6}" type="datetime1">
              <a:rPr lang="en-US" smtClean="0"/>
              <a:t>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8CAC-93FF-4331-85A4-DBE5D9EA6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609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9AB39-6940-43B3-BBF2-CAC367785295}" type="datetime1">
              <a:rPr lang="en-US" smtClean="0"/>
              <a:t>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8CAC-93FF-4331-85A4-DBE5D9EA6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15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78764-20C5-4786-BD44-373B126ADCFF}" type="datetime1">
              <a:rPr lang="en-US" smtClean="0"/>
              <a:t>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8CAC-93FF-4331-85A4-DBE5D9EA6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80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1A30B-B6D4-4D63-8411-40388AE21B06}" type="datetime1">
              <a:rPr lang="en-US" smtClean="0"/>
              <a:t>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8CAC-93FF-4331-85A4-DBE5D9EA6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637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A6403-D432-4CAA-9AA9-04BC2B19CDE7}" type="datetime1">
              <a:rPr lang="en-US" smtClean="0"/>
              <a:t>2/3/2019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8CAC-93FF-4331-85A4-DBE5D9EA6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67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6DAD-1F28-489E-AB03-727F73ABEEDA}" type="datetime1">
              <a:rPr lang="en-US" smtClean="0"/>
              <a:t>2/3/2019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8CAC-93FF-4331-85A4-DBE5D9EA6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58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6E5B7-0258-4A1C-8415-5B75FFDD6CDE}" type="datetime1">
              <a:rPr lang="en-US" smtClean="0"/>
              <a:t>2/3/2019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8CAC-93FF-4331-85A4-DBE5D9EA6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679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2C09-AA7D-46FC-BC0D-F9F6A4CBD7E2}" type="datetime1">
              <a:rPr lang="en-US" smtClean="0"/>
              <a:t>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8CAC-93FF-4331-85A4-DBE5D9EA6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178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860D1-7E9F-458E-A760-523EC47328A0}" type="datetime1">
              <a:rPr lang="en-US" smtClean="0"/>
              <a:t>2/3/2019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8CAC-93FF-4331-85A4-DBE5D9EA6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364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22A05-8211-4BC2-B0A0-576FC1333FD9}" type="datetime1">
              <a:rPr lang="en-US" smtClean="0"/>
              <a:t>2/3/2019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78CAC-93FF-4331-85A4-DBE5D9EA6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0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7685" y="1410720"/>
            <a:ext cx="10097589" cy="23876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Presentation on Initiatives Identified for E-Commerce Merchants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12526" y="5368834"/>
            <a:ext cx="1227908" cy="106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9646-8057-4E82-B84B-BB8106ED2F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479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880" y="316693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QR </a:t>
            </a:r>
            <a:r>
              <a:rPr lang="en-US" b="1" dirty="0" smtClean="0">
                <a:solidFill>
                  <a:srgbClr val="C00000"/>
                </a:solidFill>
              </a:rPr>
              <a:t>In Pakistan 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47417" y="0"/>
            <a:ext cx="744583" cy="629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880" y="1472927"/>
            <a:ext cx="10515600" cy="4980124"/>
          </a:xfrm>
        </p:spPr>
        <p:txBody>
          <a:bodyPr>
            <a:normAutofit fontScale="62500" lnSpcReduction="20000"/>
          </a:bodyPr>
          <a:lstStyle/>
          <a:p>
            <a:r>
              <a:rPr lang="en-US" sz="3600" dirty="0" smtClean="0"/>
              <a:t>QR Payments are picking up </a:t>
            </a:r>
            <a:r>
              <a:rPr lang="en-US" sz="3600" dirty="0" smtClean="0"/>
              <a:t>pace due to lower cost </a:t>
            </a:r>
            <a:endParaRPr lang="en-US" sz="3600" dirty="0" smtClean="0"/>
          </a:p>
          <a:p>
            <a:pPr lvl="1"/>
            <a:r>
              <a:rPr lang="en-US" sz="2900" dirty="0" smtClean="0"/>
              <a:t>Estimated that more than 100,000 QR are deployed in Pakistan</a:t>
            </a:r>
          </a:p>
          <a:p>
            <a:pPr marL="0" indent="0">
              <a:buNone/>
            </a:pPr>
            <a:endParaRPr lang="en-US" sz="3600" dirty="0" smtClean="0"/>
          </a:p>
          <a:p>
            <a:r>
              <a:rPr lang="en-US" sz="3600" dirty="0" smtClean="0"/>
              <a:t>Although </a:t>
            </a:r>
            <a:r>
              <a:rPr lang="en-US" sz="3600" dirty="0" smtClean="0"/>
              <a:t>majority of QRs in Pakistan are based on EMV Co. Standards, they lack interoperability  </a:t>
            </a:r>
            <a:endParaRPr lang="en-US" sz="3600" dirty="0" smtClean="0"/>
          </a:p>
          <a:p>
            <a:endParaRPr lang="en-US" sz="3600" dirty="0"/>
          </a:p>
          <a:p>
            <a:pPr marL="0" indent="0">
              <a:buNone/>
            </a:pPr>
            <a:r>
              <a:rPr lang="en-US" sz="57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Solution</a:t>
            </a:r>
            <a:endParaRPr lang="en-US" sz="57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  <a:p>
            <a:r>
              <a:rPr lang="en-US" sz="3700" dirty="0"/>
              <a:t>Complete </a:t>
            </a:r>
            <a:r>
              <a:rPr lang="en-US" sz="3700" dirty="0" err="1"/>
              <a:t>EMVCo</a:t>
            </a:r>
            <a:r>
              <a:rPr lang="en-US" sz="3700" dirty="0"/>
              <a:t> standard based QR generation (at both ends)</a:t>
            </a:r>
          </a:p>
          <a:p>
            <a:pPr lvl="1"/>
            <a:r>
              <a:rPr lang="en-US" dirty="0"/>
              <a:t>Capability to scan and process QR issued by other players</a:t>
            </a:r>
          </a:p>
          <a:p>
            <a:endParaRPr lang="en-US" dirty="0"/>
          </a:p>
          <a:p>
            <a:r>
              <a:rPr lang="en-US" sz="3700" dirty="0"/>
              <a:t>SBP </a:t>
            </a:r>
            <a:r>
              <a:rPr lang="en-US" sz="3700" dirty="0" smtClean="0"/>
              <a:t>is mandating </a:t>
            </a:r>
            <a:r>
              <a:rPr lang="en-US" sz="3700" dirty="0"/>
              <a:t>standardized QR Generation, based on complete EMV Co. </a:t>
            </a:r>
            <a:r>
              <a:rPr lang="en-US" sz="3700" dirty="0"/>
              <a:t>specifications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3200" b="1" u="sng" dirty="0">
                <a:solidFill>
                  <a:srgbClr val="FF0000"/>
                </a:solidFill>
              </a:rPr>
              <a:t>Status</a:t>
            </a:r>
            <a:r>
              <a:rPr lang="en-US" sz="3200" b="1" u="sng" dirty="0"/>
              <a:t>:</a:t>
            </a:r>
            <a:r>
              <a:rPr lang="en-US" sz="3200" b="1" dirty="0"/>
              <a:t> Circular to be issued by this month.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8CAC-93FF-4331-85A4-DBE5D9EA6F7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468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Infrastructure </a:t>
            </a:r>
            <a:endParaRPr lang="en-US" sz="3600" b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47417" y="0"/>
            <a:ext cx="744583" cy="629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8CAC-93FF-4331-85A4-DBE5D9EA6F7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537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Micro Payment Gateway (MPG)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A simple, secure and innovative payment solution for people of Pakistan </a:t>
            </a:r>
            <a:r>
              <a:rPr lang="en-US" i="1" dirty="0" smtClean="0"/>
              <a:t>MPG will allow individuals to make any payment </a:t>
            </a:r>
            <a:r>
              <a:rPr lang="en-US" i="1" dirty="0" smtClean="0">
                <a:solidFill>
                  <a:srgbClr val="FF0000"/>
                </a:solidFill>
              </a:rPr>
              <a:t>digitally</a:t>
            </a:r>
            <a:r>
              <a:rPr lang="en-US" i="1" dirty="0" smtClean="0"/>
              <a:t>, in a </a:t>
            </a:r>
            <a:r>
              <a:rPr lang="en-US" i="1" dirty="0" smtClean="0">
                <a:solidFill>
                  <a:srgbClr val="FF0000"/>
                </a:solidFill>
              </a:rPr>
              <a:t>simple, fast, low cost, irrevocable </a:t>
            </a:r>
            <a:r>
              <a:rPr lang="en-US" i="1" dirty="0" smtClean="0"/>
              <a:t>and </a:t>
            </a:r>
            <a:r>
              <a:rPr lang="en-US" i="1" dirty="0" smtClean="0">
                <a:solidFill>
                  <a:srgbClr val="FF0000"/>
                </a:solidFill>
              </a:rPr>
              <a:t>secure</a:t>
            </a:r>
            <a:r>
              <a:rPr lang="en-US" i="1" dirty="0" smtClean="0"/>
              <a:t> manner</a:t>
            </a:r>
          </a:p>
          <a:p>
            <a:endParaRPr lang="en-US" dirty="0" smtClean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47417" y="0"/>
            <a:ext cx="744583" cy="629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8CAC-93FF-4331-85A4-DBE5D9EA6F7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496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648" y="1030171"/>
            <a:ext cx="11280704" cy="4797657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47417" y="0"/>
            <a:ext cx="744583" cy="629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8CAC-93FF-4331-85A4-DBE5D9EA6F7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92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36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Status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992" y="1690688"/>
            <a:ext cx="10384808" cy="4751055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47417" y="0"/>
            <a:ext cx="744583" cy="629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8CAC-93FF-4331-85A4-DBE5D9EA6F7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6983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Cyber Security </a:t>
            </a:r>
            <a:endParaRPr lang="en-US" sz="3600" b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47417" y="0"/>
            <a:ext cx="744583" cy="629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8CAC-93FF-4331-85A4-DBE5D9EA6F7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90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Initiatives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8329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PSD Circular No. 09 of 2018 on Security of Digital </a:t>
            </a:r>
            <a:r>
              <a:rPr lang="en-US" dirty="0" smtClean="0"/>
              <a:t>Payments</a:t>
            </a:r>
          </a:p>
          <a:p>
            <a:endParaRPr lang="en-US" dirty="0"/>
          </a:p>
          <a:p>
            <a:r>
              <a:rPr lang="en-US" dirty="0"/>
              <a:t>SBP’s instructions with regard to safety and security of digital </a:t>
            </a:r>
            <a:r>
              <a:rPr lang="en-US" dirty="0" smtClean="0"/>
              <a:t>transactions</a:t>
            </a:r>
          </a:p>
          <a:p>
            <a:endParaRPr lang="en-US" dirty="0"/>
          </a:p>
          <a:p>
            <a:r>
              <a:rPr lang="en-US" dirty="0"/>
              <a:t>Failure to comply with the above instructions will lead to penal action by SBP </a:t>
            </a:r>
            <a:r>
              <a:rPr lang="en-US" dirty="0" smtClean="0"/>
              <a:t>such as </a:t>
            </a:r>
            <a:r>
              <a:rPr lang="en-US" dirty="0"/>
              <a:t>suspension of non-compliant digital payment products and services of the banks/MFBs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47417" y="0"/>
            <a:ext cx="744583" cy="629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8CAC-93FF-4331-85A4-DBE5D9EA6F7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398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8CAC-93FF-4331-85A4-DBE5D9EA6F71}" type="slidenum">
              <a:rPr lang="en-US" smtClean="0"/>
              <a:t>17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b="1" dirty="0" smtClean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en-US" sz="48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Thank </a:t>
            </a:r>
            <a:r>
              <a:rPr lang="en-US" sz="48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you</a:t>
            </a:r>
            <a:endParaRPr lang="en-US" sz="48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40312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Enhancement in non-banking players for merchants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Simplified Merchant Onboarding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Increase in merchant acceptance points (QR)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Infrastructure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Cyber Security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47417" y="0"/>
            <a:ext cx="744583" cy="629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8CAC-93FF-4331-85A4-DBE5D9EA6F7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165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b="1" dirty="0">
                <a:solidFill>
                  <a:srgbClr val="C00000"/>
                </a:solidFill>
              </a:rPr>
              <a:t>Enhancement in Non-Banking players for merchants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47417" y="0"/>
            <a:ext cx="744583" cy="629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8CAC-93FF-4331-85A4-DBE5D9EA6F7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854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F1E51-F18B-4D90-8F6C-B8E9F018C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Why Regulations for EMIs?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A659F-8E80-44BB-8B85-2FE37E423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9"/>
            <a:ext cx="10298373" cy="4335540"/>
          </a:xfrm>
        </p:spPr>
        <p:txBody>
          <a:bodyPr>
            <a:normAutofit/>
          </a:bodyPr>
          <a:lstStyle/>
          <a:p>
            <a:pPr algn="just"/>
            <a:r>
              <a:rPr lang="en-US" sz="2600" dirty="0"/>
              <a:t>Negligible participation of non-banks in Payments landscape</a:t>
            </a:r>
          </a:p>
          <a:p>
            <a:pPr algn="just"/>
            <a:endParaRPr lang="en-US" sz="2600" dirty="0"/>
          </a:p>
          <a:p>
            <a:pPr algn="just"/>
            <a:r>
              <a:rPr lang="en-US" sz="2600" dirty="0"/>
              <a:t>Lack of focus of banks on digital payments/ infrastructure – Low usage of digital payments particularly in sub-urban and rural areas</a:t>
            </a:r>
          </a:p>
          <a:p>
            <a:pPr algn="just"/>
            <a:endParaRPr lang="en-US" sz="2600" dirty="0"/>
          </a:p>
          <a:p>
            <a:pPr algn="just"/>
            <a:r>
              <a:rPr lang="en-US" sz="2600" dirty="0" err="1"/>
              <a:t>FinTechs</a:t>
            </a:r>
            <a:r>
              <a:rPr lang="en-US" sz="2600" dirty="0"/>
              <a:t> have potential to bring disruption in payments in Pakistan</a:t>
            </a:r>
          </a:p>
          <a:p>
            <a:pPr marL="0" indent="0" algn="just">
              <a:buNone/>
            </a:pPr>
            <a:endParaRPr lang="en-US" sz="2600" dirty="0"/>
          </a:p>
          <a:p>
            <a:pPr algn="just"/>
            <a:r>
              <a:rPr lang="en-US" sz="2600" dirty="0"/>
              <a:t>Regulations will promote competition among banks &amp; non-banks in payments landscape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47417" y="0"/>
            <a:ext cx="744583" cy="629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8CAC-93FF-4331-85A4-DBE5D9EA6F7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11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F1E51-F18B-4D90-8F6C-B8E9F018C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Objectives of E-Money Regulations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A659F-8E80-44BB-8B85-2FE37E423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582" y="1692927"/>
            <a:ext cx="10609217" cy="4653282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pPr algn="just"/>
            <a:r>
              <a:rPr lang="en-US" dirty="0" smtClean="0"/>
              <a:t>To </a:t>
            </a:r>
            <a:r>
              <a:rPr lang="en-US" dirty="0"/>
              <a:t>provide a Regulatory framework for prospective e-money payment service providers in order to facilitate their entry in the payments landscape of Pakistan as per international best practices</a:t>
            </a:r>
          </a:p>
          <a:p>
            <a:endParaRPr lang="en-US" dirty="0" smtClean="0"/>
          </a:p>
          <a:p>
            <a:r>
              <a:rPr lang="en-US" dirty="0" smtClean="0"/>
              <a:t>Will facilitate escrow arrangements which will promote </a:t>
            </a:r>
            <a:r>
              <a:rPr lang="en-US" dirty="0" smtClean="0"/>
              <a:t>e-commerce</a:t>
            </a:r>
          </a:p>
          <a:p>
            <a:endParaRPr lang="en-US" dirty="0"/>
          </a:p>
          <a:p>
            <a:pPr marL="0" indent="0" algn="just">
              <a:buNone/>
            </a:pPr>
            <a:r>
              <a:rPr lang="en-US" b="1" dirty="0">
                <a:solidFill>
                  <a:srgbClr val="C00000"/>
                </a:solidFill>
              </a:rPr>
              <a:t>Status</a:t>
            </a:r>
            <a:endParaRPr lang="en-US" dirty="0"/>
          </a:p>
          <a:p>
            <a:pPr marL="0" indent="0" algn="just">
              <a:buNone/>
            </a:pPr>
            <a:r>
              <a:rPr lang="en-US" dirty="0"/>
              <a:t>The guidelines are at the approval stage. It is expected that the same will be issued during current FY.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47417" y="0"/>
            <a:ext cx="744583" cy="629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8CAC-93FF-4331-85A4-DBE5D9EA6F7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123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Guidelines </a:t>
            </a:r>
            <a:r>
              <a:rPr lang="en-US" sz="3600" b="1" dirty="0">
                <a:solidFill>
                  <a:srgbClr val="C00000"/>
                </a:solidFill>
              </a:rPr>
              <a:t>for Digital Merchant Onboarding</a:t>
            </a:r>
            <a:endParaRPr lang="en-US" sz="3600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47417" y="0"/>
            <a:ext cx="744583" cy="629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8CAC-93FF-4331-85A4-DBE5D9EA6F7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582" y="31457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Background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582" y="1690688"/>
            <a:ext cx="10609217" cy="4665662"/>
          </a:xfrm>
        </p:spPr>
        <p:txBody>
          <a:bodyPr>
            <a:normAutofit/>
          </a:bodyPr>
          <a:lstStyle/>
          <a:p>
            <a:r>
              <a:rPr lang="en-US" dirty="0"/>
              <a:t>Recommendation by E-Commerce Policy </a:t>
            </a:r>
            <a:r>
              <a:rPr lang="en-US" dirty="0" smtClean="0"/>
              <a:t>Committee on Payments Infrastructure Chaired by Director, PSD</a:t>
            </a:r>
            <a:endParaRPr lang="en-US" dirty="0"/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Less digital </a:t>
            </a:r>
            <a:r>
              <a:rPr lang="en-US" dirty="0"/>
              <a:t>payment acceptance points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POS </a:t>
            </a:r>
            <a:r>
              <a:rPr lang="en-US" dirty="0"/>
              <a:t>machines have hovered around 50k for many </a:t>
            </a:r>
            <a:r>
              <a:rPr lang="en-US" dirty="0" smtClean="0"/>
              <a:t>years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47417" y="0"/>
            <a:ext cx="744583" cy="629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9646-8057-4E82-B84B-BB8106ED2F0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488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Objective of Guidelines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5374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400" dirty="0"/>
              <a:t>Under the guidelines, SBP is introducing a new category of digital merchants for push and pull based transactions </a:t>
            </a:r>
            <a:endParaRPr lang="en-US" sz="2400" dirty="0" smtClean="0"/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Banks can now onboard merchants </a:t>
            </a:r>
            <a:r>
              <a:rPr lang="en-US" sz="2400" dirty="0"/>
              <a:t>based on tiered Know Your Customer (KYC) requirements and sales per month. </a:t>
            </a:r>
            <a:endParaRPr lang="en-US" sz="2400" dirty="0" smtClean="0"/>
          </a:p>
          <a:p>
            <a:pPr algn="just"/>
            <a:endParaRPr lang="en-US" sz="2400" dirty="0"/>
          </a:p>
          <a:p>
            <a:pPr algn="just"/>
            <a:r>
              <a:rPr lang="en-US" sz="2400" dirty="0" smtClean="0"/>
              <a:t>The </a:t>
            </a:r>
            <a:r>
              <a:rPr lang="en-US" sz="2400" dirty="0"/>
              <a:t>digital merchants shall be allowed to accept push and pull based payments transactions such as QR, IBFT, plastic cards, wallet to wallet transfers, NFC etc</a:t>
            </a:r>
            <a:r>
              <a:rPr lang="en-US" sz="2400" dirty="0" smtClean="0"/>
              <a:t>.</a:t>
            </a:r>
          </a:p>
          <a:p>
            <a:pPr algn="just"/>
            <a:endParaRPr lang="en-US" sz="2400" dirty="0"/>
          </a:p>
          <a:p>
            <a:pPr marL="0" indent="0" algn="just"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Status</a:t>
            </a:r>
            <a:endParaRPr lang="en-US" sz="2400" dirty="0" smtClean="0"/>
          </a:p>
          <a:p>
            <a:pPr marL="0" indent="0" algn="just">
              <a:buNone/>
            </a:pPr>
            <a:r>
              <a:rPr lang="en-US" sz="2400" dirty="0" smtClean="0"/>
              <a:t>The guidelines are at the approval stage. It is expected that the same will be issued during current FY.</a:t>
            </a:r>
          </a:p>
          <a:p>
            <a:pPr algn="just"/>
            <a:endParaRPr lang="en-US" sz="2400" dirty="0"/>
          </a:p>
          <a:p>
            <a:pPr algn="just"/>
            <a:endParaRPr lang="en-US" sz="2400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47417" y="0"/>
            <a:ext cx="744583" cy="629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8CAC-93FF-4331-85A4-DBE5D9EA6F7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39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b="1" dirty="0">
                <a:solidFill>
                  <a:srgbClr val="C00000"/>
                </a:solidFill>
              </a:rPr>
              <a:t>Increase in </a:t>
            </a:r>
            <a:r>
              <a:rPr lang="en-US" sz="3600" b="1" dirty="0" smtClean="0">
                <a:solidFill>
                  <a:srgbClr val="C00000"/>
                </a:solidFill>
              </a:rPr>
              <a:t>Merchant Acceptance Points </a:t>
            </a:r>
            <a:r>
              <a:rPr lang="en-US" sz="3600" b="1" dirty="0">
                <a:solidFill>
                  <a:srgbClr val="C00000"/>
                </a:solidFill>
              </a:rPr>
              <a:t>(QR)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47417" y="0"/>
            <a:ext cx="744583" cy="629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78CAC-93FF-4331-85A4-DBE5D9EA6F7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033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488</Words>
  <Application>Microsoft Office PowerPoint</Application>
  <PresentationFormat>Widescreen</PresentationFormat>
  <Paragraphs>99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Presentation on Initiatives Identified for E-Commerce Merchants</vt:lpstr>
      <vt:lpstr>Content</vt:lpstr>
      <vt:lpstr>PowerPoint Presentation</vt:lpstr>
      <vt:lpstr>Why Regulations for EMIs?</vt:lpstr>
      <vt:lpstr>Objectives of E-Money Regulations </vt:lpstr>
      <vt:lpstr>PowerPoint Presentation</vt:lpstr>
      <vt:lpstr>Background</vt:lpstr>
      <vt:lpstr>Objective of Guidelines</vt:lpstr>
      <vt:lpstr>PowerPoint Presentation</vt:lpstr>
      <vt:lpstr>QR In Pakistan </vt:lpstr>
      <vt:lpstr>PowerPoint Presentation</vt:lpstr>
      <vt:lpstr>Micro Payment Gateway (MPG)</vt:lpstr>
      <vt:lpstr>PowerPoint Presentation</vt:lpstr>
      <vt:lpstr>Status</vt:lpstr>
      <vt:lpstr>PowerPoint Presentation</vt:lpstr>
      <vt:lpstr>Initiatives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Sharoon Rasheed - PSD</dc:creator>
  <cp:lastModifiedBy>Sharoon8976</cp:lastModifiedBy>
  <cp:revision>63</cp:revision>
  <dcterms:created xsi:type="dcterms:W3CDTF">2019-02-01T10:24:32Z</dcterms:created>
  <dcterms:modified xsi:type="dcterms:W3CDTF">2019-02-03T07:33:37Z</dcterms:modified>
</cp:coreProperties>
</file>